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7" r:id="rId11"/>
    <p:sldId id="269" r:id="rId12"/>
    <p:sldId id="270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контейнерных перевозок из Азии в Европу</a:t>
            </a:r>
          </a:p>
        </c:rich>
      </c:tx>
      <c:layout>
        <c:manualLayout>
          <c:xMode val="edge"/>
          <c:yMode val="edge"/>
          <c:x val="0.20569142149637526"/>
          <c:y val="3.8199546833769756E-2"/>
        </c:manualLayout>
      </c:layout>
      <c:spPr>
        <a:noFill/>
        <a:ln>
          <a:noFill/>
        </a:ln>
        <a:effectLst/>
      </c:spPr>
    </c:title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49817731116949"/>
          <c:y val="0.15103174603174604"/>
          <c:w val="0.85703885972586769"/>
          <c:h val="0.647711223597050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dPt>
            <c:idx val="0"/>
            <c:spPr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14.3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15.4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14.8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accent1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60000"/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22.6</c:v>
                </c:pt>
              </c:numCache>
            </c:numRef>
          </c:val>
        </c:ser>
        <c:dLbls>
          <c:showVal val="1"/>
        </c:dLbls>
        <c:gapWidth val="65"/>
        <c:shape val="box"/>
        <c:axId val="67419520"/>
        <c:axId val="77645312"/>
        <c:axId val="0"/>
      </c:bar3DChart>
      <c:catAx>
        <c:axId val="6741952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one"/>
        <c:crossAx val="77645312"/>
        <c:crosses val="autoZero"/>
        <c:auto val="1"/>
        <c:lblAlgn val="ctr"/>
        <c:lblOffset val="100"/>
      </c:catAx>
      <c:valAx>
        <c:axId val="776453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млн. </a:t>
                </a:r>
                <a:r>
                  <a:rPr lang="en-US"/>
                  <a:t>TEU</a:t>
                </a:r>
                <a:endParaRPr lang="ru-RU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41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60279965004375"/>
          <c:y val="0.87747969003874549"/>
          <c:w val="0.73208989501312371"/>
          <c:h val="6.6964754405699309E-2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accent1">
        <a:lumMod val="60000"/>
        <a:lumOff val="4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 algn="just">
        <a:defRPr sz="1800">
          <a:solidFill>
            <a:schemeClr val="tx1"/>
          </a:solidFill>
        </a:defRPr>
      </a:pPr>
      <a:endParaRPr lang="ru-RU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5B6514-5810-49B6-A7C9-CF46D3B037FB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72C899-C25B-4674-9714-470CA48DDAC5}">
      <dgm:prSet phldrT="[Текст]" custT="1"/>
      <dgm:spPr/>
      <dgm:t>
        <a:bodyPr/>
        <a:lstStyle/>
        <a:p>
          <a:r>
            <a:rPr lang="ru-RU" sz="2400" dirty="0" smtClean="0"/>
            <a:t>снижение затрат</a:t>
          </a:r>
          <a:endParaRPr lang="ru-RU" sz="2400" dirty="0"/>
        </a:p>
      </dgm:t>
    </dgm:pt>
    <dgm:pt modelId="{A3438015-8F8C-49B6-A9B5-28DF94EC6924}" type="parTrans" cxnId="{07D82D4E-C9C4-4BE3-9A0D-B02C46872A82}">
      <dgm:prSet/>
      <dgm:spPr/>
      <dgm:t>
        <a:bodyPr/>
        <a:lstStyle/>
        <a:p>
          <a:endParaRPr lang="ru-RU" sz="2000"/>
        </a:p>
      </dgm:t>
    </dgm:pt>
    <dgm:pt modelId="{FBA3BB47-5F94-44C3-B4ED-9FC01492F847}" type="sibTrans" cxnId="{07D82D4E-C9C4-4BE3-9A0D-B02C46872A82}">
      <dgm:prSet/>
      <dgm:spPr/>
      <dgm:t>
        <a:bodyPr/>
        <a:lstStyle/>
        <a:p>
          <a:endParaRPr lang="ru-RU" sz="2000"/>
        </a:p>
      </dgm:t>
    </dgm:pt>
    <dgm:pt modelId="{46F9C49B-7EC7-4D27-9583-7932E8B58FB5}">
      <dgm:prSet phldrT="[Текст]" custT="1"/>
      <dgm:spPr/>
      <dgm:t>
        <a:bodyPr/>
        <a:lstStyle/>
        <a:p>
          <a:r>
            <a:rPr lang="ru-RU" sz="2400" dirty="0" smtClean="0"/>
            <a:t>увеличение клиентской базы</a:t>
          </a:r>
          <a:endParaRPr lang="ru-RU" sz="2400" dirty="0"/>
        </a:p>
      </dgm:t>
    </dgm:pt>
    <dgm:pt modelId="{E2E077C0-5BDD-411F-BE36-27E449770DE7}" type="parTrans" cxnId="{0599C752-66CC-43A9-A2FC-4335ABC657DE}">
      <dgm:prSet/>
      <dgm:spPr/>
      <dgm:t>
        <a:bodyPr/>
        <a:lstStyle/>
        <a:p>
          <a:endParaRPr lang="ru-RU" sz="2000"/>
        </a:p>
      </dgm:t>
    </dgm:pt>
    <dgm:pt modelId="{32F26BA0-4156-46C1-98AE-91077D8BC492}" type="sibTrans" cxnId="{0599C752-66CC-43A9-A2FC-4335ABC657DE}">
      <dgm:prSet/>
      <dgm:spPr/>
      <dgm:t>
        <a:bodyPr/>
        <a:lstStyle/>
        <a:p>
          <a:endParaRPr lang="ru-RU" sz="2000"/>
        </a:p>
      </dgm:t>
    </dgm:pt>
    <dgm:pt modelId="{972F5BD7-3165-4FBC-BE05-37702271F742}">
      <dgm:prSet phldrT="[Текст]" custT="1"/>
      <dgm:spPr/>
      <dgm:t>
        <a:bodyPr/>
        <a:lstStyle/>
        <a:p>
          <a:r>
            <a:rPr lang="ru-RU" sz="2400" dirty="0" smtClean="0"/>
            <a:t>оптимальная загрузка транспортного средства</a:t>
          </a:r>
          <a:endParaRPr lang="ru-RU" sz="2400" dirty="0"/>
        </a:p>
      </dgm:t>
    </dgm:pt>
    <dgm:pt modelId="{CCFFCBA4-381F-4DC2-BDC6-84ABC5496796}" type="parTrans" cxnId="{D5BA584A-C800-4E22-A9C6-10006354D6F5}">
      <dgm:prSet/>
      <dgm:spPr/>
      <dgm:t>
        <a:bodyPr/>
        <a:lstStyle/>
        <a:p>
          <a:endParaRPr lang="ru-RU" sz="2000"/>
        </a:p>
      </dgm:t>
    </dgm:pt>
    <dgm:pt modelId="{EB4E12B2-344E-4A84-B41C-170D45D77453}" type="sibTrans" cxnId="{D5BA584A-C800-4E22-A9C6-10006354D6F5}">
      <dgm:prSet/>
      <dgm:spPr/>
      <dgm:t>
        <a:bodyPr/>
        <a:lstStyle/>
        <a:p>
          <a:endParaRPr lang="ru-RU" sz="2000"/>
        </a:p>
      </dgm:t>
    </dgm:pt>
    <dgm:pt modelId="{B588588E-F4C9-42FC-9DD1-D6348B5E6C8F}">
      <dgm:prSet custT="1"/>
      <dgm:spPr/>
      <dgm:t>
        <a:bodyPr/>
        <a:lstStyle/>
        <a:p>
          <a:r>
            <a:rPr lang="ru-RU" sz="2400" dirty="0" smtClean="0"/>
            <a:t>общие системы тарифов и взаиморасчетов (клиринговая палата ТСА)</a:t>
          </a:r>
        </a:p>
      </dgm:t>
    </dgm:pt>
    <dgm:pt modelId="{98BF5B8E-1153-4806-ACEB-EB9E3407B35E}" type="parTrans" cxnId="{0AEFE461-5905-453E-9CD2-7729104D759A}">
      <dgm:prSet/>
      <dgm:spPr/>
      <dgm:t>
        <a:bodyPr/>
        <a:lstStyle/>
        <a:p>
          <a:endParaRPr lang="ru-RU" sz="2000"/>
        </a:p>
      </dgm:t>
    </dgm:pt>
    <dgm:pt modelId="{81E23C22-299C-44C9-88F5-DFDA32F92C9F}" type="sibTrans" cxnId="{0AEFE461-5905-453E-9CD2-7729104D759A}">
      <dgm:prSet/>
      <dgm:spPr/>
      <dgm:t>
        <a:bodyPr/>
        <a:lstStyle/>
        <a:p>
          <a:endParaRPr lang="ru-RU" sz="2000"/>
        </a:p>
      </dgm:t>
    </dgm:pt>
    <dgm:pt modelId="{958466BE-1483-47C3-8C82-364C0E278F22}">
      <dgm:prSet custT="1"/>
      <dgm:spPr/>
      <dgm:t>
        <a:bodyPr/>
        <a:lstStyle/>
        <a:p>
          <a:r>
            <a:rPr lang="ru-RU" sz="2400" dirty="0" smtClean="0"/>
            <a:t>расписание (пуск контейнерных поездов)</a:t>
          </a:r>
        </a:p>
      </dgm:t>
    </dgm:pt>
    <dgm:pt modelId="{53A1EC34-F667-4548-BD76-62094AD71A26}" type="parTrans" cxnId="{7D80A2FE-B7A7-4711-8619-23B30DEE4664}">
      <dgm:prSet/>
      <dgm:spPr/>
      <dgm:t>
        <a:bodyPr/>
        <a:lstStyle/>
        <a:p>
          <a:endParaRPr lang="ru-RU" sz="2000"/>
        </a:p>
      </dgm:t>
    </dgm:pt>
    <dgm:pt modelId="{DE5473CE-2851-4AC5-9567-FF772AA693EC}" type="sibTrans" cxnId="{7D80A2FE-B7A7-4711-8619-23B30DEE4664}">
      <dgm:prSet/>
      <dgm:spPr/>
      <dgm:t>
        <a:bodyPr/>
        <a:lstStyle/>
        <a:p>
          <a:endParaRPr lang="ru-RU" sz="2000"/>
        </a:p>
      </dgm:t>
    </dgm:pt>
    <dgm:pt modelId="{F13E694F-F2CC-4735-B816-23BC0943705A}">
      <dgm:prSet custT="1"/>
      <dgm:spPr/>
      <dgm:t>
        <a:bodyPr/>
        <a:lstStyle/>
        <a:p>
          <a:r>
            <a:rPr lang="ru-RU" sz="2400" smtClean="0"/>
            <a:t>расширение маршрутной сети</a:t>
          </a:r>
        </a:p>
      </dgm:t>
    </dgm:pt>
    <dgm:pt modelId="{A39F97C5-9AD0-441D-9161-8BF2466811F4}" type="parTrans" cxnId="{F6BDFB71-96DF-445C-9B5B-64D5AD0D619F}">
      <dgm:prSet/>
      <dgm:spPr/>
      <dgm:t>
        <a:bodyPr/>
        <a:lstStyle/>
        <a:p>
          <a:endParaRPr lang="ru-RU" sz="2000"/>
        </a:p>
      </dgm:t>
    </dgm:pt>
    <dgm:pt modelId="{36770D96-E51D-42D8-BFF2-4E4BE4C70658}" type="sibTrans" cxnId="{F6BDFB71-96DF-445C-9B5B-64D5AD0D619F}">
      <dgm:prSet/>
      <dgm:spPr/>
      <dgm:t>
        <a:bodyPr/>
        <a:lstStyle/>
        <a:p>
          <a:endParaRPr lang="ru-RU" sz="2000"/>
        </a:p>
      </dgm:t>
    </dgm:pt>
    <dgm:pt modelId="{1031AA4A-3150-4C6A-8BE4-0FEE1E7C5FA8}" type="pres">
      <dgm:prSet presAssocID="{5A5B6514-5810-49B6-A7C9-CF46D3B037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17A9665-ECD5-4883-B2EB-6A42E2CC4AAC}" type="pres">
      <dgm:prSet presAssocID="{5A5B6514-5810-49B6-A7C9-CF46D3B037FB}" presName="Name1" presStyleCnt="0"/>
      <dgm:spPr/>
    </dgm:pt>
    <dgm:pt modelId="{667C116C-818A-44E7-B365-0B36CC4BF4A2}" type="pres">
      <dgm:prSet presAssocID="{5A5B6514-5810-49B6-A7C9-CF46D3B037FB}" presName="cycle" presStyleCnt="0"/>
      <dgm:spPr/>
    </dgm:pt>
    <dgm:pt modelId="{2444A591-1F77-4E1B-98DE-61A3E3094D2C}" type="pres">
      <dgm:prSet presAssocID="{5A5B6514-5810-49B6-A7C9-CF46D3B037FB}" presName="srcNode" presStyleLbl="node1" presStyleIdx="0" presStyleCnt="6"/>
      <dgm:spPr/>
    </dgm:pt>
    <dgm:pt modelId="{79523CD7-FEAF-4323-9C63-FBC8832A5114}" type="pres">
      <dgm:prSet presAssocID="{5A5B6514-5810-49B6-A7C9-CF46D3B037FB}" presName="conn" presStyleLbl="parChTrans1D2" presStyleIdx="0" presStyleCnt="1"/>
      <dgm:spPr/>
      <dgm:t>
        <a:bodyPr/>
        <a:lstStyle/>
        <a:p>
          <a:endParaRPr lang="ru-RU"/>
        </a:p>
      </dgm:t>
    </dgm:pt>
    <dgm:pt modelId="{E2DAF66D-81D0-4226-9167-06F509AB5C2B}" type="pres">
      <dgm:prSet presAssocID="{5A5B6514-5810-49B6-A7C9-CF46D3B037FB}" presName="extraNode" presStyleLbl="node1" presStyleIdx="0" presStyleCnt="6"/>
      <dgm:spPr/>
    </dgm:pt>
    <dgm:pt modelId="{A685C273-910F-4806-A608-6F4DF5B494CE}" type="pres">
      <dgm:prSet presAssocID="{5A5B6514-5810-49B6-A7C9-CF46D3B037FB}" presName="dstNode" presStyleLbl="node1" presStyleIdx="0" presStyleCnt="6"/>
      <dgm:spPr/>
    </dgm:pt>
    <dgm:pt modelId="{5897F7A3-DB2A-4D9A-BEFC-B09623F3E8C1}" type="pres">
      <dgm:prSet presAssocID="{1872C899-C25B-4674-9714-470CA48DDAC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5C748-BD74-490F-B5B6-C143A32FF552}" type="pres">
      <dgm:prSet presAssocID="{1872C899-C25B-4674-9714-470CA48DDAC5}" presName="accent_1" presStyleCnt="0"/>
      <dgm:spPr/>
    </dgm:pt>
    <dgm:pt modelId="{092634C3-73E7-4DFF-B591-A25AED3D9749}" type="pres">
      <dgm:prSet presAssocID="{1872C899-C25B-4674-9714-470CA48DDAC5}" presName="accentRepeatNode" presStyleLbl="solidFgAcc1" presStyleIdx="0" presStyleCnt="6"/>
      <dgm:spPr/>
    </dgm:pt>
    <dgm:pt modelId="{9FF47303-349B-44EB-A618-D880ECDCD4E0}" type="pres">
      <dgm:prSet presAssocID="{46F9C49B-7EC7-4D27-9583-7932E8B58FB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E94E0-23C9-4F27-A1EE-68E5AFE9D4DA}" type="pres">
      <dgm:prSet presAssocID="{46F9C49B-7EC7-4D27-9583-7932E8B58FB5}" presName="accent_2" presStyleCnt="0"/>
      <dgm:spPr/>
    </dgm:pt>
    <dgm:pt modelId="{D4299771-F1A7-4FA1-925E-699A9755E087}" type="pres">
      <dgm:prSet presAssocID="{46F9C49B-7EC7-4D27-9583-7932E8B58FB5}" presName="accentRepeatNode" presStyleLbl="solidFgAcc1" presStyleIdx="1" presStyleCnt="6"/>
      <dgm:spPr/>
    </dgm:pt>
    <dgm:pt modelId="{65DC9166-478F-4AB2-9808-A056C044FF19}" type="pres">
      <dgm:prSet presAssocID="{972F5BD7-3165-4FBC-BE05-37702271F74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AD52A-913B-47A2-B9EA-ECE555CF9EA1}" type="pres">
      <dgm:prSet presAssocID="{972F5BD7-3165-4FBC-BE05-37702271F742}" presName="accent_3" presStyleCnt="0"/>
      <dgm:spPr/>
    </dgm:pt>
    <dgm:pt modelId="{4F3A6CB2-185B-46A0-8647-253C34626FB4}" type="pres">
      <dgm:prSet presAssocID="{972F5BD7-3165-4FBC-BE05-37702271F742}" presName="accentRepeatNode" presStyleLbl="solidFgAcc1" presStyleIdx="2" presStyleCnt="6"/>
      <dgm:spPr/>
    </dgm:pt>
    <dgm:pt modelId="{D3B4981E-4DFA-49FE-A3F4-119EED12D560}" type="pres">
      <dgm:prSet presAssocID="{B588588E-F4C9-42FC-9DD1-D6348B5E6C8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E2371-6921-4507-AD07-44670950EF2C}" type="pres">
      <dgm:prSet presAssocID="{B588588E-F4C9-42FC-9DD1-D6348B5E6C8F}" presName="accent_4" presStyleCnt="0"/>
      <dgm:spPr/>
    </dgm:pt>
    <dgm:pt modelId="{33532D26-C43D-4A6D-9EDC-21CBD88483C6}" type="pres">
      <dgm:prSet presAssocID="{B588588E-F4C9-42FC-9DD1-D6348B5E6C8F}" presName="accentRepeatNode" presStyleLbl="solidFgAcc1" presStyleIdx="3" presStyleCnt="6"/>
      <dgm:spPr/>
    </dgm:pt>
    <dgm:pt modelId="{E79D7EC5-CCA2-47EE-9818-BAB3A6B547B8}" type="pres">
      <dgm:prSet presAssocID="{958466BE-1483-47C3-8C82-364C0E278F22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D958-C71E-4FF5-A051-87974E3D3F83}" type="pres">
      <dgm:prSet presAssocID="{958466BE-1483-47C3-8C82-364C0E278F22}" presName="accent_5" presStyleCnt="0"/>
      <dgm:spPr/>
    </dgm:pt>
    <dgm:pt modelId="{59500021-511F-418E-8995-4FEC8DD6ED61}" type="pres">
      <dgm:prSet presAssocID="{958466BE-1483-47C3-8C82-364C0E278F22}" presName="accentRepeatNode" presStyleLbl="solidFgAcc1" presStyleIdx="4" presStyleCnt="6"/>
      <dgm:spPr/>
    </dgm:pt>
    <dgm:pt modelId="{749FFA0B-0DA3-4EC6-86AC-2CBD455ED12D}" type="pres">
      <dgm:prSet presAssocID="{F13E694F-F2CC-4735-B816-23BC0943705A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899B3-8A3C-4141-9DAE-3E9CC67A43B5}" type="pres">
      <dgm:prSet presAssocID="{F13E694F-F2CC-4735-B816-23BC0943705A}" presName="accent_6" presStyleCnt="0"/>
      <dgm:spPr/>
    </dgm:pt>
    <dgm:pt modelId="{AA1CBB99-28D0-4A16-B850-D6677DC69C33}" type="pres">
      <dgm:prSet presAssocID="{F13E694F-F2CC-4735-B816-23BC0943705A}" presName="accentRepeatNode" presStyleLbl="solidFgAcc1" presStyleIdx="5" presStyleCnt="6"/>
      <dgm:spPr/>
    </dgm:pt>
  </dgm:ptLst>
  <dgm:cxnLst>
    <dgm:cxn modelId="{D5BA584A-C800-4E22-A9C6-10006354D6F5}" srcId="{5A5B6514-5810-49B6-A7C9-CF46D3B037FB}" destId="{972F5BD7-3165-4FBC-BE05-37702271F742}" srcOrd="2" destOrd="0" parTransId="{CCFFCBA4-381F-4DC2-BDC6-84ABC5496796}" sibTransId="{EB4E12B2-344E-4A84-B41C-170D45D77453}"/>
    <dgm:cxn modelId="{6E68502C-39C4-487C-B7F7-FF50AFDFF81E}" type="presOf" srcId="{FBA3BB47-5F94-44C3-B4ED-9FC01492F847}" destId="{79523CD7-FEAF-4323-9C63-FBC8832A5114}" srcOrd="0" destOrd="0" presId="urn:microsoft.com/office/officeart/2008/layout/VerticalCurvedList"/>
    <dgm:cxn modelId="{C4EE6828-4B51-4E7F-8240-86688E7AB973}" type="presOf" srcId="{5A5B6514-5810-49B6-A7C9-CF46D3B037FB}" destId="{1031AA4A-3150-4C6A-8BE4-0FEE1E7C5FA8}" srcOrd="0" destOrd="0" presId="urn:microsoft.com/office/officeart/2008/layout/VerticalCurvedList"/>
    <dgm:cxn modelId="{A7B1E306-01CB-4440-A398-290DBE753C3E}" type="presOf" srcId="{972F5BD7-3165-4FBC-BE05-37702271F742}" destId="{65DC9166-478F-4AB2-9808-A056C044FF19}" srcOrd="0" destOrd="0" presId="urn:microsoft.com/office/officeart/2008/layout/VerticalCurvedList"/>
    <dgm:cxn modelId="{FE2CC310-7A1B-4005-A23E-B898C1EE775D}" type="presOf" srcId="{F13E694F-F2CC-4735-B816-23BC0943705A}" destId="{749FFA0B-0DA3-4EC6-86AC-2CBD455ED12D}" srcOrd="0" destOrd="0" presId="urn:microsoft.com/office/officeart/2008/layout/VerticalCurvedList"/>
    <dgm:cxn modelId="{54D0C816-E88E-40B9-B1B9-59A0F2746917}" type="presOf" srcId="{B588588E-F4C9-42FC-9DD1-D6348B5E6C8F}" destId="{D3B4981E-4DFA-49FE-A3F4-119EED12D560}" srcOrd="0" destOrd="0" presId="urn:microsoft.com/office/officeart/2008/layout/VerticalCurvedList"/>
    <dgm:cxn modelId="{07D82D4E-C9C4-4BE3-9A0D-B02C46872A82}" srcId="{5A5B6514-5810-49B6-A7C9-CF46D3B037FB}" destId="{1872C899-C25B-4674-9714-470CA48DDAC5}" srcOrd="0" destOrd="0" parTransId="{A3438015-8F8C-49B6-A9B5-28DF94EC6924}" sibTransId="{FBA3BB47-5F94-44C3-B4ED-9FC01492F847}"/>
    <dgm:cxn modelId="{0FE38821-879E-4FD2-AFA7-BC7A5F33EF2A}" type="presOf" srcId="{46F9C49B-7EC7-4D27-9583-7932E8B58FB5}" destId="{9FF47303-349B-44EB-A618-D880ECDCD4E0}" srcOrd="0" destOrd="0" presId="urn:microsoft.com/office/officeart/2008/layout/VerticalCurvedList"/>
    <dgm:cxn modelId="{0599C752-66CC-43A9-A2FC-4335ABC657DE}" srcId="{5A5B6514-5810-49B6-A7C9-CF46D3B037FB}" destId="{46F9C49B-7EC7-4D27-9583-7932E8B58FB5}" srcOrd="1" destOrd="0" parTransId="{E2E077C0-5BDD-411F-BE36-27E449770DE7}" sibTransId="{32F26BA0-4156-46C1-98AE-91077D8BC492}"/>
    <dgm:cxn modelId="{7D80A2FE-B7A7-4711-8619-23B30DEE4664}" srcId="{5A5B6514-5810-49B6-A7C9-CF46D3B037FB}" destId="{958466BE-1483-47C3-8C82-364C0E278F22}" srcOrd="4" destOrd="0" parTransId="{53A1EC34-F667-4548-BD76-62094AD71A26}" sibTransId="{DE5473CE-2851-4AC5-9567-FF772AA693EC}"/>
    <dgm:cxn modelId="{5F807F8D-B4CB-4BEC-B86A-F78F12D93261}" type="presOf" srcId="{1872C899-C25B-4674-9714-470CA48DDAC5}" destId="{5897F7A3-DB2A-4D9A-BEFC-B09623F3E8C1}" srcOrd="0" destOrd="0" presId="urn:microsoft.com/office/officeart/2008/layout/VerticalCurvedList"/>
    <dgm:cxn modelId="{1EC73615-5D6A-4928-9C78-46C0B0E0B364}" type="presOf" srcId="{958466BE-1483-47C3-8C82-364C0E278F22}" destId="{E79D7EC5-CCA2-47EE-9818-BAB3A6B547B8}" srcOrd="0" destOrd="0" presId="urn:microsoft.com/office/officeart/2008/layout/VerticalCurvedList"/>
    <dgm:cxn modelId="{0AEFE461-5905-453E-9CD2-7729104D759A}" srcId="{5A5B6514-5810-49B6-A7C9-CF46D3B037FB}" destId="{B588588E-F4C9-42FC-9DD1-D6348B5E6C8F}" srcOrd="3" destOrd="0" parTransId="{98BF5B8E-1153-4806-ACEB-EB9E3407B35E}" sibTransId="{81E23C22-299C-44C9-88F5-DFDA32F92C9F}"/>
    <dgm:cxn modelId="{F6BDFB71-96DF-445C-9B5B-64D5AD0D619F}" srcId="{5A5B6514-5810-49B6-A7C9-CF46D3B037FB}" destId="{F13E694F-F2CC-4735-B816-23BC0943705A}" srcOrd="5" destOrd="0" parTransId="{A39F97C5-9AD0-441D-9161-8BF2466811F4}" sibTransId="{36770D96-E51D-42D8-BFF2-4E4BE4C70658}"/>
    <dgm:cxn modelId="{E9A0C459-FD56-496B-9D8C-F691AB58729E}" type="presParOf" srcId="{1031AA4A-3150-4C6A-8BE4-0FEE1E7C5FA8}" destId="{B17A9665-ECD5-4883-B2EB-6A42E2CC4AAC}" srcOrd="0" destOrd="0" presId="urn:microsoft.com/office/officeart/2008/layout/VerticalCurvedList"/>
    <dgm:cxn modelId="{ADC0D3BA-44B3-497A-B0C9-E2B04432421A}" type="presParOf" srcId="{B17A9665-ECD5-4883-B2EB-6A42E2CC4AAC}" destId="{667C116C-818A-44E7-B365-0B36CC4BF4A2}" srcOrd="0" destOrd="0" presId="urn:microsoft.com/office/officeart/2008/layout/VerticalCurvedList"/>
    <dgm:cxn modelId="{729E0ECF-A4D0-4BBB-ADB1-B7D3C7159A26}" type="presParOf" srcId="{667C116C-818A-44E7-B365-0B36CC4BF4A2}" destId="{2444A591-1F77-4E1B-98DE-61A3E3094D2C}" srcOrd="0" destOrd="0" presId="urn:microsoft.com/office/officeart/2008/layout/VerticalCurvedList"/>
    <dgm:cxn modelId="{0C9BBBF5-D2A6-4CD5-9125-4C51C41C7965}" type="presParOf" srcId="{667C116C-818A-44E7-B365-0B36CC4BF4A2}" destId="{79523CD7-FEAF-4323-9C63-FBC8832A5114}" srcOrd="1" destOrd="0" presId="urn:microsoft.com/office/officeart/2008/layout/VerticalCurvedList"/>
    <dgm:cxn modelId="{9B2A82AD-5B98-4069-B2F6-3C70A781D731}" type="presParOf" srcId="{667C116C-818A-44E7-B365-0B36CC4BF4A2}" destId="{E2DAF66D-81D0-4226-9167-06F509AB5C2B}" srcOrd="2" destOrd="0" presId="urn:microsoft.com/office/officeart/2008/layout/VerticalCurvedList"/>
    <dgm:cxn modelId="{F2D2590D-F948-4425-80C4-518A45F5BB3B}" type="presParOf" srcId="{667C116C-818A-44E7-B365-0B36CC4BF4A2}" destId="{A685C273-910F-4806-A608-6F4DF5B494CE}" srcOrd="3" destOrd="0" presId="urn:microsoft.com/office/officeart/2008/layout/VerticalCurvedList"/>
    <dgm:cxn modelId="{BBE193F4-A1D3-4038-9906-786E7651D041}" type="presParOf" srcId="{B17A9665-ECD5-4883-B2EB-6A42E2CC4AAC}" destId="{5897F7A3-DB2A-4D9A-BEFC-B09623F3E8C1}" srcOrd="1" destOrd="0" presId="urn:microsoft.com/office/officeart/2008/layout/VerticalCurvedList"/>
    <dgm:cxn modelId="{FAEEBC8B-F1E4-41D9-ABB8-C6D362E22CA3}" type="presParOf" srcId="{B17A9665-ECD5-4883-B2EB-6A42E2CC4AAC}" destId="{A445C748-BD74-490F-B5B6-C143A32FF552}" srcOrd="2" destOrd="0" presId="urn:microsoft.com/office/officeart/2008/layout/VerticalCurvedList"/>
    <dgm:cxn modelId="{83741910-B5E7-4F48-9EE3-A62FE432FF78}" type="presParOf" srcId="{A445C748-BD74-490F-B5B6-C143A32FF552}" destId="{092634C3-73E7-4DFF-B591-A25AED3D9749}" srcOrd="0" destOrd="0" presId="urn:microsoft.com/office/officeart/2008/layout/VerticalCurvedList"/>
    <dgm:cxn modelId="{7F4CB292-143F-49B6-8124-1C219887B29D}" type="presParOf" srcId="{B17A9665-ECD5-4883-B2EB-6A42E2CC4AAC}" destId="{9FF47303-349B-44EB-A618-D880ECDCD4E0}" srcOrd="3" destOrd="0" presId="urn:microsoft.com/office/officeart/2008/layout/VerticalCurvedList"/>
    <dgm:cxn modelId="{B31A1D14-1F54-4F79-91E3-7966468366A3}" type="presParOf" srcId="{B17A9665-ECD5-4883-B2EB-6A42E2CC4AAC}" destId="{4C6E94E0-23C9-4F27-A1EE-68E5AFE9D4DA}" srcOrd="4" destOrd="0" presId="urn:microsoft.com/office/officeart/2008/layout/VerticalCurvedList"/>
    <dgm:cxn modelId="{7AF7A2EA-E8CC-4A07-B38F-681179E4E956}" type="presParOf" srcId="{4C6E94E0-23C9-4F27-A1EE-68E5AFE9D4DA}" destId="{D4299771-F1A7-4FA1-925E-699A9755E087}" srcOrd="0" destOrd="0" presId="urn:microsoft.com/office/officeart/2008/layout/VerticalCurvedList"/>
    <dgm:cxn modelId="{7FF2C46F-B4D0-4384-8142-7D1C7A2CF5C9}" type="presParOf" srcId="{B17A9665-ECD5-4883-B2EB-6A42E2CC4AAC}" destId="{65DC9166-478F-4AB2-9808-A056C044FF19}" srcOrd="5" destOrd="0" presId="urn:microsoft.com/office/officeart/2008/layout/VerticalCurvedList"/>
    <dgm:cxn modelId="{925895D3-CA07-4E42-A519-E753B94F6A7A}" type="presParOf" srcId="{B17A9665-ECD5-4883-B2EB-6A42E2CC4AAC}" destId="{722AD52A-913B-47A2-B9EA-ECE555CF9EA1}" srcOrd="6" destOrd="0" presId="urn:microsoft.com/office/officeart/2008/layout/VerticalCurvedList"/>
    <dgm:cxn modelId="{24EFCCF2-F026-4809-B340-EAF7FAC004C9}" type="presParOf" srcId="{722AD52A-913B-47A2-B9EA-ECE555CF9EA1}" destId="{4F3A6CB2-185B-46A0-8647-253C34626FB4}" srcOrd="0" destOrd="0" presId="urn:microsoft.com/office/officeart/2008/layout/VerticalCurvedList"/>
    <dgm:cxn modelId="{C0F464BB-BBB7-4D82-9C39-E5C86FBB9F35}" type="presParOf" srcId="{B17A9665-ECD5-4883-B2EB-6A42E2CC4AAC}" destId="{D3B4981E-4DFA-49FE-A3F4-119EED12D560}" srcOrd="7" destOrd="0" presId="urn:microsoft.com/office/officeart/2008/layout/VerticalCurvedList"/>
    <dgm:cxn modelId="{5C33DE77-9E41-41F2-B45E-85004E8B3079}" type="presParOf" srcId="{B17A9665-ECD5-4883-B2EB-6A42E2CC4AAC}" destId="{7B1E2371-6921-4507-AD07-44670950EF2C}" srcOrd="8" destOrd="0" presId="urn:microsoft.com/office/officeart/2008/layout/VerticalCurvedList"/>
    <dgm:cxn modelId="{8693013D-8B14-42F9-BC4E-BCE491F94C21}" type="presParOf" srcId="{7B1E2371-6921-4507-AD07-44670950EF2C}" destId="{33532D26-C43D-4A6D-9EDC-21CBD88483C6}" srcOrd="0" destOrd="0" presId="urn:microsoft.com/office/officeart/2008/layout/VerticalCurvedList"/>
    <dgm:cxn modelId="{77F8EF9A-5BD7-478C-99BE-125ECB40F69F}" type="presParOf" srcId="{B17A9665-ECD5-4883-B2EB-6A42E2CC4AAC}" destId="{E79D7EC5-CCA2-47EE-9818-BAB3A6B547B8}" srcOrd="9" destOrd="0" presId="urn:microsoft.com/office/officeart/2008/layout/VerticalCurvedList"/>
    <dgm:cxn modelId="{CCB8860C-11C1-46CC-8844-D0CA4C7796AE}" type="presParOf" srcId="{B17A9665-ECD5-4883-B2EB-6A42E2CC4AAC}" destId="{091ED958-C71E-4FF5-A051-87974E3D3F83}" srcOrd="10" destOrd="0" presId="urn:microsoft.com/office/officeart/2008/layout/VerticalCurvedList"/>
    <dgm:cxn modelId="{527646D8-221D-457C-82D7-F007A3D153C5}" type="presParOf" srcId="{091ED958-C71E-4FF5-A051-87974E3D3F83}" destId="{59500021-511F-418E-8995-4FEC8DD6ED61}" srcOrd="0" destOrd="0" presId="urn:microsoft.com/office/officeart/2008/layout/VerticalCurvedList"/>
    <dgm:cxn modelId="{95A85468-9988-48E7-9F45-656FF34AB77D}" type="presParOf" srcId="{B17A9665-ECD5-4883-B2EB-6A42E2CC4AAC}" destId="{749FFA0B-0DA3-4EC6-86AC-2CBD455ED12D}" srcOrd="11" destOrd="0" presId="urn:microsoft.com/office/officeart/2008/layout/VerticalCurvedList"/>
    <dgm:cxn modelId="{5ADAF6DA-1DBE-4912-A9AE-26DABC11AAB7}" type="presParOf" srcId="{B17A9665-ECD5-4883-B2EB-6A42E2CC4AAC}" destId="{9F8899B3-8A3C-4141-9DAE-3E9CC67A43B5}" srcOrd="12" destOrd="0" presId="urn:microsoft.com/office/officeart/2008/layout/VerticalCurvedList"/>
    <dgm:cxn modelId="{10682070-002C-4B02-866A-EDC253EE0C7F}" type="presParOf" srcId="{9F8899B3-8A3C-4141-9DAE-3E9CC67A43B5}" destId="{AA1CBB99-28D0-4A16-B850-D6677DC69C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523CD7-FEAF-4323-9C63-FBC8832A5114}">
      <dsp:nvSpPr>
        <dsp:cNvPr id="0" name=""/>
        <dsp:cNvSpPr/>
      </dsp:nvSpPr>
      <dsp:spPr>
        <a:xfrm>
          <a:off x="-6049204" y="-925586"/>
          <a:ext cx="7201095" cy="7201095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7F7A3-DB2A-4D9A-BEFC-B09623F3E8C1}">
      <dsp:nvSpPr>
        <dsp:cNvPr id="0" name=""/>
        <dsp:cNvSpPr/>
      </dsp:nvSpPr>
      <dsp:spPr>
        <a:xfrm>
          <a:off x="429001" y="281726"/>
          <a:ext cx="10345472" cy="563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0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снижение затрат</a:t>
          </a:r>
          <a:endParaRPr lang="ru-RU" sz="2400" kern="1200" dirty="0"/>
        </a:p>
      </dsp:txBody>
      <dsp:txXfrm>
        <a:off x="429001" y="281726"/>
        <a:ext cx="10345472" cy="563239"/>
      </dsp:txXfrm>
    </dsp:sp>
    <dsp:sp modelId="{092634C3-73E7-4DFF-B591-A25AED3D9749}">
      <dsp:nvSpPr>
        <dsp:cNvPr id="0" name=""/>
        <dsp:cNvSpPr/>
      </dsp:nvSpPr>
      <dsp:spPr>
        <a:xfrm>
          <a:off x="76976" y="211321"/>
          <a:ext cx="704049" cy="704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47303-349B-44EB-A618-D880ECDCD4E0}">
      <dsp:nvSpPr>
        <dsp:cNvPr id="0" name=""/>
        <dsp:cNvSpPr/>
      </dsp:nvSpPr>
      <dsp:spPr>
        <a:xfrm>
          <a:off x="892304" y="1126479"/>
          <a:ext cx="9882169" cy="563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0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увеличение клиентской базы</a:t>
          </a:r>
          <a:endParaRPr lang="ru-RU" sz="2400" kern="1200" dirty="0"/>
        </a:p>
      </dsp:txBody>
      <dsp:txXfrm>
        <a:off x="892304" y="1126479"/>
        <a:ext cx="9882169" cy="563239"/>
      </dsp:txXfrm>
    </dsp:sp>
    <dsp:sp modelId="{D4299771-F1A7-4FA1-925E-699A9755E087}">
      <dsp:nvSpPr>
        <dsp:cNvPr id="0" name=""/>
        <dsp:cNvSpPr/>
      </dsp:nvSpPr>
      <dsp:spPr>
        <a:xfrm>
          <a:off x="540279" y="1056074"/>
          <a:ext cx="704049" cy="704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C9166-478F-4AB2-9808-A056C044FF19}">
      <dsp:nvSpPr>
        <dsp:cNvPr id="0" name=""/>
        <dsp:cNvSpPr/>
      </dsp:nvSpPr>
      <dsp:spPr>
        <a:xfrm>
          <a:off x="1104161" y="1971232"/>
          <a:ext cx="9670312" cy="563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0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оптимальная загрузка транспортного средства</a:t>
          </a:r>
          <a:endParaRPr lang="ru-RU" sz="2400" kern="1200" dirty="0"/>
        </a:p>
      </dsp:txBody>
      <dsp:txXfrm>
        <a:off x="1104161" y="1971232"/>
        <a:ext cx="9670312" cy="563239"/>
      </dsp:txXfrm>
    </dsp:sp>
    <dsp:sp modelId="{4F3A6CB2-185B-46A0-8647-253C34626FB4}">
      <dsp:nvSpPr>
        <dsp:cNvPr id="0" name=""/>
        <dsp:cNvSpPr/>
      </dsp:nvSpPr>
      <dsp:spPr>
        <a:xfrm>
          <a:off x="752136" y="1900827"/>
          <a:ext cx="704049" cy="704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4981E-4DFA-49FE-A3F4-119EED12D560}">
      <dsp:nvSpPr>
        <dsp:cNvPr id="0" name=""/>
        <dsp:cNvSpPr/>
      </dsp:nvSpPr>
      <dsp:spPr>
        <a:xfrm>
          <a:off x="1104161" y="2815449"/>
          <a:ext cx="9670312" cy="563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0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общие системы тарифов и взаиморасчетов (клиринговая палата ТСА)</a:t>
          </a:r>
        </a:p>
      </dsp:txBody>
      <dsp:txXfrm>
        <a:off x="1104161" y="2815449"/>
        <a:ext cx="9670312" cy="563239"/>
      </dsp:txXfrm>
    </dsp:sp>
    <dsp:sp modelId="{33532D26-C43D-4A6D-9EDC-21CBD88483C6}">
      <dsp:nvSpPr>
        <dsp:cNvPr id="0" name=""/>
        <dsp:cNvSpPr/>
      </dsp:nvSpPr>
      <dsp:spPr>
        <a:xfrm>
          <a:off x="752136" y="2745044"/>
          <a:ext cx="704049" cy="704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D7EC5-CCA2-47EE-9818-BAB3A6B547B8}">
      <dsp:nvSpPr>
        <dsp:cNvPr id="0" name=""/>
        <dsp:cNvSpPr/>
      </dsp:nvSpPr>
      <dsp:spPr>
        <a:xfrm>
          <a:off x="892304" y="3660202"/>
          <a:ext cx="9882169" cy="563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0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расписание (пуск контейнерных поездов)</a:t>
          </a:r>
        </a:p>
      </dsp:txBody>
      <dsp:txXfrm>
        <a:off x="892304" y="3660202"/>
        <a:ext cx="9882169" cy="563239"/>
      </dsp:txXfrm>
    </dsp:sp>
    <dsp:sp modelId="{59500021-511F-418E-8995-4FEC8DD6ED61}">
      <dsp:nvSpPr>
        <dsp:cNvPr id="0" name=""/>
        <dsp:cNvSpPr/>
      </dsp:nvSpPr>
      <dsp:spPr>
        <a:xfrm>
          <a:off x="540279" y="3589797"/>
          <a:ext cx="704049" cy="704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FFA0B-0DA3-4EC6-86AC-2CBD455ED12D}">
      <dsp:nvSpPr>
        <dsp:cNvPr id="0" name=""/>
        <dsp:cNvSpPr/>
      </dsp:nvSpPr>
      <dsp:spPr>
        <a:xfrm>
          <a:off x="429001" y="4504955"/>
          <a:ext cx="10345472" cy="563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0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расширение маршрутной сети</a:t>
          </a:r>
        </a:p>
      </dsp:txBody>
      <dsp:txXfrm>
        <a:off x="429001" y="4504955"/>
        <a:ext cx="10345472" cy="563239"/>
      </dsp:txXfrm>
    </dsp:sp>
    <dsp:sp modelId="{AA1CBB99-28D0-4A16-B850-D6677DC69C33}">
      <dsp:nvSpPr>
        <dsp:cNvPr id="0" name=""/>
        <dsp:cNvSpPr/>
      </dsp:nvSpPr>
      <dsp:spPr>
        <a:xfrm>
          <a:off x="76976" y="4434550"/>
          <a:ext cx="704049" cy="704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9F3A532-DEE4-4DFB-B07C-1DCF10A7D9BA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3C7A823-89DC-4DF6-9E0E-AE7ECD4AB4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023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A532-DEE4-4DFB-B07C-1DCF10A7D9BA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A823-89DC-4DF6-9E0E-AE7ECD4AB4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387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A532-DEE4-4DFB-B07C-1DCF10A7D9BA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A823-89DC-4DF6-9E0E-AE7ECD4AB4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240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A532-DEE4-4DFB-B07C-1DCF10A7D9BA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A823-89DC-4DF6-9E0E-AE7ECD4AB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9691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A532-DEE4-4DFB-B07C-1DCF10A7D9BA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A823-89DC-4DF6-9E0E-AE7ECD4AB4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4568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A532-DEE4-4DFB-B07C-1DCF10A7D9BA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A823-89DC-4DF6-9E0E-AE7ECD4AB4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3802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A532-DEE4-4DFB-B07C-1DCF10A7D9BA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A823-89DC-4DF6-9E0E-AE7ECD4AB4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981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A532-DEE4-4DFB-B07C-1DCF10A7D9BA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A823-89DC-4DF6-9E0E-AE7ECD4AB4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4262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A532-DEE4-4DFB-B07C-1DCF10A7D9BA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A823-89DC-4DF6-9E0E-AE7ECD4AB4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56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A532-DEE4-4DFB-B07C-1DCF10A7D9BA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A823-89DC-4DF6-9E0E-AE7ECD4AB4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544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A532-DEE4-4DFB-B07C-1DCF10A7D9BA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A823-89DC-4DF6-9E0E-AE7ECD4AB4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385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A532-DEE4-4DFB-B07C-1DCF10A7D9BA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A823-89DC-4DF6-9E0E-AE7ECD4AB4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663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A532-DEE4-4DFB-B07C-1DCF10A7D9BA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A823-89DC-4DF6-9E0E-AE7ECD4AB4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875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A532-DEE4-4DFB-B07C-1DCF10A7D9BA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A823-89DC-4DF6-9E0E-AE7ECD4AB4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225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A532-DEE4-4DFB-B07C-1DCF10A7D9BA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A823-89DC-4DF6-9E0E-AE7ECD4AB4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671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A532-DEE4-4DFB-B07C-1DCF10A7D9BA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A823-89DC-4DF6-9E0E-AE7ECD4AB4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50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A532-DEE4-4DFB-B07C-1DCF10A7D9BA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A823-89DC-4DF6-9E0E-AE7ECD4AB4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60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3A532-DEE4-4DFB-B07C-1DCF10A7D9BA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7A823-89DC-4DF6-9E0E-AE7ECD4AB4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4265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2732" y="1068947"/>
            <a:ext cx="11011437" cy="2566114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R="1270" indent="252095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cap="none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ТЕРМИНАЛЬНАЯ СЕТЬ АЛЬЯНСА В СИСТЕМЕ ЕВРО-АЗИАТСКИХ ТРАНСПОРТНЫХ </a:t>
            </a:r>
            <a:r>
              <a:rPr lang="ru-RU" sz="3200" b="1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КОРИДОРОВ</a:t>
            </a:r>
          </a:p>
          <a:p>
            <a:pPr marR="1270" indent="252095" algn="ctr">
              <a:lnSpc>
                <a:spcPct val="107000"/>
              </a:lnSpc>
              <a:spcAft>
                <a:spcPts val="0"/>
              </a:spcAft>
            </a:pPr>
            <a:r>
              <a:rPr lang="en-US" sz="3200" b="1" cap="none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ALLIANCE TERMINAL NETWORK IN THE SYSTEM OF EURO-ASIAN TRANSPORT CORRIDORS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5020" y="3985488"/>
            <a:ext cx="8963696" cy="168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70" indent="25209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" indent="252095"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Ю.С. Логутенко,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" indent="252095"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Санкт-Петербургский Государственный Университет Гражданской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Авиации;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" indent="252095"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В.А. Глинский, кандидат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наук,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доцент,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Санкт-Петербургский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Государственный Университет Гражданской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Авиации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25792" y="6104586"/>
            <a:ext cx="2498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78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343" y="84616"/>
            <a:ext cx="10854969" cy="9100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Схема транзитной перевозки между Азией и Европой</a:t>
            </a: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0889" y="994647"/>
            <a:ext cx="8993875" cy="56518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86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640" y="109182"/>
            <a:ext cx="10814026" cy="996287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Схема взаимодействия участников торгово-транспортной операции при смешанной перевозке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5146" y="982638"/>
            <a:ext cx="8256210" cy="5745708"/>
          </a:xfrm>
          <a:prstGeom prst="rect">
            <a:avLst/>
          </a:prstGeom>
          <a:ln>
            <a:solidFill>
              <a:sysClr val="windowText" lastClr="000000"/>
            </a:solidFill>
            <a:prstDash val="dash"/>
          </a:ln>
        </p:spPr>
      </p:pic>
    </p:spTree>
    <p:extLst>
      <p:ext uri="{BB962C8B-B14F-4D97-AF65-F5344CB8AC3E}">
        <p14:creationId xmlns="" xmlns:p14="http://schemas.microsoft.com/office/powerpoint/2010/main" val="42141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185" y="209085"/>
            <a:ext cx="10309059" cy="8144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Преимущества ТСА </a:t>
            </a:r>
            <a:r>
              <a:rPr lang="ru-RU" dirty="0"/>
              <a:t>грузовых агентов </a:t>
            </a:r>
            <a:r>
              <a:rPr lang="ru-RU" dirty="0" smtClean="0"/>
              <a:t>на </a:t>
            </a:r>
            <a:r>
              <a:rPr lang="ru-RU" dirty="0"/>
              <a:t>основе «</a:t>
            </a:r>
            <a:r>
              <a:rPr lang="ru-RU" dirty="0" err="1"/>
              <a:t>Hub-and-Spoke</a:t>
            </a:r>
            <a:r>
              <a:rPr lang="ru-RU" dirty="0"/>
              <a:t>»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63185846"/>
              </p:ext>
            </p:extLst>
          </p:nvPr>
        </p:nvGraphicFramePr>
        <p:xfrm>
          <a:off x="884603" y="1214651"/>
          <a:ext cx="10849970" cy="534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825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202" y="293020"/>
            <a:ext cx="9905998" cy="528034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002" y="953037"/>
            <a:ext cx="11281893" cy="5422006"/>
          </a:xfrm>
          <a:solidFill>
            <a:srgbClr val="0070C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Круглогодичная альтернатива перевозки </a:t>
            </a:r>
            <a:r>
              <a:rPr lang="ru-RU" dirty="0"/>
              <a:t>грузов между АТР и Европой, Дальним Востоком и Европейской </a:t>
            </a:r>
            <a:r>
              <a:rPr lang="ru-RU" dirty="0" smtClean="0"/>
              <a:t>Россией, минуя сложную ледовую обстановку СМП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Экспорт и транзит грузов через территорию РФ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Терминальная сеть альянса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Конкурентоспособная стоимость перевозки грузов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Экономический интерес многих государств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Экономический рост России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724658" y="1710435"/>
            <a:ext cx="682580" cy="528033"/>
          </a:xfrm>
          <a:prstGeom prst="downArrow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724658" y="3574340"/>
            <a:ext cx="682580" cy="528033"/>
          </a:xfrm>
          <a:prstGeom prst="downArrow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724658" y="2645583"/>
            <a:ext cx="682580" cy="528033"/>
          </a:xfrm>
          <a:prstGeom prst="downArrow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24658" y="4493447"/>
            <a:ext cx="682580" cy="528033"/>
          </a:xfrm>
          <a:prstGeom prst="downArrow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724658" y="5434245"/>
            <a:ext cx="682580" cy="528033"/>
          </a:xfrm>
          <a:prstGeom prst="downArrow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4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586" y="259307"/>
            <a:ext cx="9905998" cy="6550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Анализ грузопотока из Азии в </a:t>
            </a:r>
            <a:r>
              <a:rPr lang="ru-RU" dirty="0" err="1" smtClean="0"/>
              <a:t>европу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01927951"/>
              </p:ext>
            </p:extLst>
          </p:nvPr>
        </p:nvGraphicFramePr>
        <p:xfrm>
          <a:off x="1744717" y="1183641"/>
          <a:ext cx="9825397" cy="546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6321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898619" y="1503610"/>
            <a:ext cx="10623402" cy="3538050"/>
            <a:chOff x="927279" y="254359"/>
            <a:chExt cx="10623402" cy="3538050"/>
          </a:xfrm>
        </p:grpSpPr>
        <p:sp>
          <p:nvSpPr>
            <p:cNvPr id="25" name="TextBox 24"/>
            <p:cNvSpPr txBox="1"/>
            <p:nvPr/>
          </p:nvSpPr>
          <p:spPr>
            <a:xfrm>
              <a:off x="9351019" y="2038083"/>
              <a:ext cx="2199662" cy="1754326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dirty="0" smtClean="0"/>
                <a:t>Модернизация железных дорог Восточной </a:t>
              </a:r>
              <a:r>
                <a:rPr lang="ru-RU" dirty="0"/>
                <a:t>Сибири и </a:t>
              </a:r>
              <a:r>
                <a:rPr lang="ru-RU" dirty="0" smtClean="0"/>
                <a:t>Забайкалья</a:t>
              </a:r>
            </a:p>
            <a:p>
              <a:pPr algn="ctr"/>
              <a:endParaRPr lang="ru-RU" dirty="0"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927279" y="254359"/>
              <a:ext cx="9832468" cy="3538050"/>
              <a:chOff x="914400" y="270456"/>
              <a:chExt cx="9832468" cy="3538050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4377550" y="270456"/>
                <a:ext cx="3742183" cy="991673"/>
                <a:chOff x="4235883" y="1146073"/>
                <a:chExt cx="3742183" cy="991673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4266331" y="1146073"/>
                  <a:ext cx="3656162" cy="991673"/>
                </a:xfrm>
                <a:prstGeom prst="rect">
                  <a:avLst/>
                </a:prstGeom>
                <a:noFill/>
                <a:ln w="28575">
                  <a:solidFill>
                    <a:srgbClr val="FFC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" name="Двойная стрелка влево/вправо 8"/>
                <p:cNvSpPr/>
                <p:nvPr/>
              </p:nvSpPr>
              <p:spPr>
                <a:xfrm>
                  <a:off x="5631492" y="1443490"/>
                  <a:ext cx="950965" cy="396838"/>
                </a:xfrm>
                <a:prstGeom prst="leftRightArrow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235883" y="1380300"/>
                  <a:ext cx="136516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4000" dirty="0" smtClean="0">
                      <a:ln w="0">
                        <a:solidFill>
                          <a:schemeClr val="tx2">
                            <a:lumMod val="75000"/>
                          </a:schemeClr>
                        </a:solidFill>
                      </a:ln>
                      <a:solidFill>
                        <a:schemeClr val="tx2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СМП</a:t>
                  </a:r>
                  <a:endParaRPr lang="ru-RU" sz="4000" dirty="0">
                    <a:ln w="0">
                      <a:solidFill>
                        <a:schemeClr val="tx2">
                          <a:lumMod val="75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6612905" y="1380300"/>
                  <a:ext cx="136516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4000" b="1" dirty="0" smtClean="0">
                      <a:solidFill>
                        <a:schemeClr val="bg1"/>
                      </a:solidFill>
                    </a:rPr>
                    <a:t>ТСМ</a:t>
                  </a:r>
                  <a:endParaRPr lang="ru-RU" sz="4000" b="1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248641" y="1262129"/>
                <a:ext cx="0" cy="386367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2183555" y="1648496"/>
                <a:ext cx="8490885" cy="0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Стрелка вниз 19"/>
              <p:cNvSpPr/>
              <p:nvPr/>
            </p:nvSpPr>
            <p:spPr>
              <a:xfrm>
                <a:off x="2130358" y="1687134"/>
                <a:ext cx="261629" cy="347729"/>
              </a:xfrm>
              <a:prstGeom prst="down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14400" y="2034864"/>
                <a:ext cx="2701202" cy="175432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ru-RU" dirty="0" smtClean="0"/>
                  <a:t>Создание альтернатив </a:t>
                </a:r>
                <a:r>
                  <a:rPr lang="ru-RU" dirty="0"/>
                  <a:t>традиционному морскому пути </a:t>
                </a:r>
                <a:r>
                  <a:rPr lang="ru-RU" dirty="0" smtClean="0"/>
                  <a:t>вокруг </a:t>
                </a:r>
                <a:r>
                  <a:rPr lang="ru-RU" dirty="0"/>
                  <a:t>Индии и через Суэцкий </a:t>
                </a:r>
                <a:r>
                  <a:rPr lang="ru-RU" dirty="0" smtClean="0"/>
                  <a:t>канал</a:t>
                </a:r>
                <a:endParaRPr lang="ru-RU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72726" y="2034863"/>
                <a:ext cx="2917065" cy="175432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ru-RU" dirty="0" smtClean="0"/>
                  <a:t>Создание сообщения </a:t>
                </a:r>
                <a:r>
                  <a:rPr lang="ru-RU" dirty="0"/>
                  <a:t>с Трансазиатской железной дорогой и Азиатской шоссейной </a:t>
                </a:r>
                <a:r>
                  <a:rPr lang="ru-RU" dirty="0" smtClean="0"/>
                  <a:t>дорогой</a:t>
                </a:r>
                <a:endParaRPr lang="ru-RU" dirty="0"/>
              </a:p>
              <a:p>
                <a:pPr algn="ctr"/>
                <a:endParaRPr lang="ru-RU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846915" y="2054180"/>
                <a:ext cx="2309610" cy="175432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ru-RU" dirty="0" smtClean="0"/>
                  <a:t>Инвестирование </a:t>
                </a:r>
                <a:r>
                  <a:rPr lang="ru-RU" dirty="0"/>
                  <a:t>в инфраструктуру ТСМ на территории Дальнего </a:t>
                </a:r>
                <a:r>
                  <a:rPr lang="ru-RU" dirty="0" smtClean="0"/>
                  <a:t>Востока</a:t>
                </a:r>
              </a:p>
              <a:p>
                <a:pPr algn="ctr"/>
                <a:endParaRPr lang="ru-RU" dirty="0"/>
              </a:p>
            </p:txBody>
          </p:sp>
          <p:sp>
            <p:nvSpPr>
              <p:cNvPr id="26" name="Стрелка вниз 25"/>
              <p:cNvSpPr/>
              <p:nvPr/>
            </p:nvSpPr>
            <p:spPr>
              <a:xfrm>
                <a:off x="5231258" y="1667815"/>
                <a:ext cx="261629" cy="347729"/>
              </a:xfrm>
              <a:prstGeom prst="down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Стрелка вниз 26"/>
              <p:cNvSpPr/>
              <p:nvPr/>
            </p:nvSpPr>
            <p:spPr>
              <a:xfrm>
                <a:off x="7991583" y="1677474"/>
                <a:ext cx="261629" cy="347729"/>
              </a:xfrm>
              <a:prstGeom prst="down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Стрелка вниз 27"/>
              <p:cNvSpPr/>
              <p:nvPr/>
            </p:nvSpPr>
            <p:spPr>
              <a:xfrm>
                <a:off x="10450850" y="1667815"/>
                <a:ext cx="296018" cy="367048"/>
              </a:xfrm>
              <a:prstGeom prst="down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2187383" y="1623940"/>
                <a:ext cx="8490885" cy="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Стрелка вниз 35"/>
              <p:cNvSpPr/>
              <p:nvPr/>
            </p:nvSpPr>
            <p:spPr>
              <a:xfrm>
                <a:off x="2130358" y="1677473"/>
                <a:ext cx="261629" cy="347729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Стрелка вниз 36"/>
              <p:cNvSpPr/>
              <p:nvPr/>
            </p:nvSpPr>
            <p:spPr>
              <a:xfrm>
                <a:off x="5235086" y="1643259"/>
                <a:ext cx="261629" cy="347729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Стрелка вниз 37"/>
              <p:cNvSpPr/>
              <p:nvPr/>
            </p:nvSpPr>
            <p:spPr>
              <a:xfrm>
                <a:off x="7995411" y="1652918"/>
                <a:ext cx="261629" cy="347729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Стрелка вниз 38"/>
              <p:cNvSpPr/>
              <p:nvPr/>
            </p:nvSpPr>
            <p:spPr>
              <a:xfrm>
                <a:off x="10447022" y="1658155"/>
                <a:ext cx="296018" cy="367048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707233" y="196313"/>
            <a:ext cx="10063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Перспективы совместного развития СМП и ТСМ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39365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0418" y="36668"/>
            <a:ext cx="7399985" cy="746643"/>
          </a:xfrm>
        </p:spPr>
        <p:txBody>
          <a:bodyPr/>
          <a:lstStyle/>
          <a:p>
            <a:pPr algn="ctr"/>
            <a:r>
              <a:rPr lang="ru-RU" dirty="0" smtClean="0"/>
              <a:t>Транспортная сеть СМП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51527" y="4391696"/>
            <a:ext cx="8963696" cy="222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4522" y="5203065"/>
            <a:ext cx="9617703" cy="151571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23" y="828238"/>
            <a:ext cx="9617702" cy="4367828"/>
          </a:xfrm>
        </p:spPr>
      </p:pic>
    </p:spTree>
    <p:extLst>
      <p:ext uri="{BB962C8B-B14F-4D97-AF65-F5344CB8AC3E}">
        <p14:creationId xmlns="" xmlns:p14="http://schemas.microsoft.com/office/powerpoint/2010/main" val="37190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680" y="179867"/>
            <a:ext cx="10351952" cy="759522"/>
          </a:xfrm>
        </p:spPr>
        <p:txBody>
          <a:bodyPr/>
          <a:lstStyle/>
          <a:p>
            <a:pPr algn="ctr"/>
            <a:r>
              <a:rPr lang="ru-RU" dirty="0"/>
              <a:t>Основные направления развития СМП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85292936"/>
              </p:ext>
            </p:extLst>
          </p:nvPr>
        </p:nvGraphicFramePr>
        <p:xfrm>
          <a:off x="425004" y="1159100"/>
          <a:ext cx="11387628" cy="5442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9123"/>
                <a:gridCol w="5327052"/>
                <a:gridCol w="5051453"/>
              </a:tblGrid>
              <a:tr h="54161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№</a:t>
                      </a:r>
                      <a:r>
                        <a:rPr lang="ru-RU" sz="1600" baseline="0" dirty="0" smtClean="0">
                          <a:effectLst/>
                        </a:rPr>
                        <a:t>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600" dirty="0">
                          <a:effectLst/>
                        </a:rPr>
                        <a:t>Решаемые задачи и цели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5" marR="4003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600" dirty="0">
                          <a:effectLst/>
                        </a:rPr>
                        <a:t>Специфика решения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5" marR="40035" marT="0" marB="0" anchor="ctr"/>
                </a:tc>
              </a:tr>
              <a:tr h="54161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600" dirty="0">
                          <a:effectLst/>
                        </a:rPr>
                        <a:t>Развитие транспортных маршрутов </a:t>
                      </a:r>
                      <a:r>
                        <a:rPr lang="ru-RU" sz="1600" dirty="0" smtClean="0">
                          <a:effectLst/>
                        </a:rPr>
                        <a:t>АЗРФ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5" marR="4003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600" dirty="0">
                          <a:effectLst/>
                        </a:rPr>
                        <a:t>Задействование Транссиба, БАМа, а также рек Оби, Енисея и Лены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5" marR="40035" marT="0" marB="0" anchor="ctr"/>
                </a:tc>
              </a:tr>
              <a:tr h="54161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600" dirty="0">
                          <a:effectLst/>
                        </a:rPr>
                        <a:t>Доведение пропускной способности СМП до 50 – 80 млн тонн грузов </a:t>
                      </a:r>
                      <a:r>
                        <a:rPr lang="ru-RU" sz="1600" dirty="0" smtClean="0">
                          <a:effectLst/>
                        </a:rPr>
                        <a:t>ежегодно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5" marR="4003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600" dirty="0">
                          <a:effectLst/>
                        </a:rPr>
                        <a:t>Значительный рост грузопотоков каботажа, экспорта, импорта и </a:t>
                      </a:r>
                      <a:r>
                        <a:rPr lang="ru-RU" sz="1600" dirty="0" smtClean="0">
                          <a:effectLst/>
                        </a:rPr>
                        <a:t>транзита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5" marR="40035" marT="0" marB="0" anchor="ctr"/>
                </a:tc>
              </a:tr>
              <a:tr h="108323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600" dirty="0">
                          <a:effectLst/>
                        </a:rPr>
                        <a:t>Модернизация всех северных морских портов России, и в первую очередь Мурманска, Архангельска и </a:t>
                      </a:r>
                      <a:r>
                        <a:rPr lang="ru-RU" sz="1600" dirty="0" smtClean="0">
                          <a:effectLst/>
                        </a:rPr>
                        <a:t>Петропавловск-Камчатского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5" marR="4003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600">
                          <a:effectLst/>
                        </a:rPr>
                        <a:t>Создание по всей трассе условий для сервисного обслуживания МТК (грузовых терминалов, центров связи и навигационной безопасности и т.д)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5" marR="40035" marT="0" marB="0" anchor="ctr"/>
                </a:tc>
              </a:tr>
              <a:tr h="812425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95350" algn="l"/>
                        </a:tabLst>
                        <a:defRPr/>
                      </a:pPr>
                      <a:r>
                        <a:rPr lang="ru-RU" sz="1600" dirty="0" smtClean="0">
                          <a:effectLst/>
                        </a:rPr>
                        <a:t>Скоростное взаимодействие с ж/д и морским транспортом при перевалке груза с (на) речные суда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5" marR="40035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95350" algn="l"/>
                        </a:tabLst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развитие грузовых терминальных комплексов в портах сибирских рек и СМП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035" marR="40035" marT="0" marB="0" anchor="ctr"/>
                </a:tc>
              </a:tr>
              <a:tr h="108323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600" dirty="0">
                          <a:effectLst/>
                        </a:rPr>
                        <a:t>Обеспечение круглогодичной навигацией по сибирским рекам, а также по Карскому и Баренцеву </a:t>
                      </a:r>
                      <a:r>
                        <a:rPr lang="ru-RU" sz="1600" dirty="0" smtClean="0">
                          <a:effectLst/>
                        </a:rPr>
                        <a:t>морям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5" marR="4003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600" dirty="0">
                          <a:effectLst/>
                        </a:rPr>
                        <a:t>Сведение ледокольной проводки на нет за счёт увеличения интенсивности движения судов при взаимодействии рек с другими </a:t>
                      </a:r>
                      <a:r>
                        <a:rPr lang="ru-RU" sz="1600" dirty="0" smtClean="0">
                          <a:effectLst/>
                        </a:rPr>
                        <a:t>МТК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5" marR="40035" marT="0" marB="0" anchor="ctr"/>
                </a:tc>
              </a:tr>
              <a:tr h="83900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600" dirty="0">
                          <a:effectLst/>
                        </a:rPr>
                        <a:t>Значительное увеличение пропускной способности морских портов Мурманск, Архангельск, Находка, Владивосток и </a:t>
                      </a:r>
                      <a:r>
                        <a:rPr lang="ru-RU" sz="1600" dirty="0" smtClean="0">
                          <a:effectLst/>
                        </a:rPr>
                        <a:t>Ванино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5" marR="4003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600" dirty="0">
                          <a:effectLst/>
                        </a:rPr>
                        <a:t>Создание тыловых терминалов, тем самым освобождая порты для новых партий груза и повышая их </a:t>
                      </a:r>
                      <a:r>
                        <a:rPr lang="ru-RU" sz="1600" dirty="0" smtClean="0">
                          <a:effectLst/>
                        </a:rPr>
                        <a:t>оборачиваемость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5" marR="400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145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105" y="211498"/>
            <a:ext cx="10004940" cy="93547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Основное предложение по круглогодичному транзиту через РФ и коммуникации Европейской России и Дальнего востока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86027992"/>
              </p:ext>
            </p:extLst>
          </p:nvPr>
        </p:nvGraphicFramePr>
        <p:xfrm>
          <a:off x="1706128" y="1801651"/>
          <a:ext cx="9124300" cy="2358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562"/>
                <a:gridCol w="3253073"/>
                <a:gridCol w="2941665"/>
              </a:tblGrid>
              <a:tr h="6878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Головные</a:t>
                      </a:r>
                      <a:r>
                        <a:rPr lang="ru-RU" baseline="0" dirty="0" smtClean="0"/>
                        <a:t> терминалы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Терминалы подхода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Головные</a:t>
                      </a:r>
                      <a:r>
                        <a:rPr lang="ru-RU" baseline="0" dirty="0" smtClean="0"/>
                        <a:t> терминалы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930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востока</a:t>
                      </a:r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запада</a:t>
                      </a:r>
                      <a:endParaRPr lang="ru-RU" dirty="0"/>
                    </a:p>
                  </a:txBody>
                  <a:tcPr anchor="ctr"/>
                </a:tc>
              </a:tr>
              <a:tr h="127737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Владивосток, Находка,</a:t>
                      </a:r>
                      <a:r>
                        <a:rPr lang="ru-RU" baseline="0" dirty="0" smtClean="0"/>
                        <a:t> Ванино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/>
                        <a:t>Лесосибирск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Богучанск</a:t>
                      </a:r>
                      <a:r>
                        <a:rPr lang="ru-RU" dirty="0" smtClean="0"/>
                        <a:t>, Сургут           </a:t>
                      </a:r>
                      <a:r>
                        <a:rPr lang="ru-RU" dirty="0" err="1" smtClean="0"/>
                        <a:t>Игарка</a:t>
                      </a:r>
                      <a:r>
                        <a:rPr lang="ru-RU" dirty="0" smtClean="0"/>
                        <a:t>, Дудинка, Новый порт, Ямбург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Усть-Луга, Большой порт СПб,</a:t>
                      </a:r>
                      <a:r>
                        <a:rPr lang="ru-RU" baseline="0" dirty="0" smtClean="0"/>
                        <a:t> Архангельск, Мурманск, Роттердам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5427226" y="3293869"/>
            <a:ext cx="566670" cy="101250"/>
            <a:chOff x="5203065" y="3644720"/>
            <a:chExt cx="566670" cy="101250"/>
          </a:xfrm>
        </p:grpSpPr>
        <p:cxnSp>
          <p:nvCxnSpPr>
            <p:cNvPr id="6" name="Прямая со стрелкой 5"/>
            <p:cNvCxnSpPr/>
            <p:nvPr/>
          </p:nvCxnSpPr>
          <p:spPr>
            <a:xfrm>
              <a:off x="5215944" y="3644720"/>
              <a:ext cx="55379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H="1">
              <a:off x="5203065" y="3745970"/>
              <a:ext cx="56667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1712476" y="4276926"/>
            <a:ext cx="9117952" cy="2071463"/>
            <a:chOff x="2072037" y="4166379"/>
            <a:chExt cx="9117952" cy="2071463"/>
          </a:xfrm>
        </p:grpSpPr>
        <p:sp>
          <p:nvSpPr>
            <p:cNvPr id="12" name="Стрелка вправо 11"/>
            <p:cNvSpPr/>
            <p:nvPr/>
          </p:nvSpPr>
          <p:spPr>
            <a:xfrm>
              <a:off x="8191875" y="4166379"/>
              <a:ext cx="2986077" cy="1141980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Морские </a:t>
              </a:r>
              <a:r>
                <a:rPr lang="ru-RU" dirty="0" smtClean="0">
                  <a:solidFill>
                    <a:schemeClr val="tx1"/>
                  </a:solidFill>
                </a:rPr>
                <a:t>перевозки (СМП)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Двойная стрелка влево/вправо 12"/>
            <p:cNvSpPr/>
            <p:nvPr/>
          </p:nvSpPr>
          <p:spPr>
            <a:xfrm>
              <a:off x="5121249" y="4533484"/>
              <a:ext cx="3116832" cy="1429557"/>
            </a:xfrm>
            <a:prstGeom prst="leftRightArrow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Речные перевозки (Енисей, Обь)</a:t>
              </a:r>
              <a:endParaRPr lang="ru-RU" dirty="0"/>
            </a:p>
          </p:txBody>
        </p:sp>
        <p:sp>
          <p:nvSpPr>
            <p:cNvPr id="14" name="Стрелка влево 13"/>
            <p:cNvSpPr/>
            <p:nvPr/>
          </p:nvSpPr>
          <p:spPr>
            <a:xfrm>
              <a:off x="8191875" y="5097378"/>
              <a:ext cx="2998114" cy="1140464"/>
            </a:xfrm>
            <a:prstGeom prst="leftArrow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Морские перевозки </a:t>
              </a:r>
              <a:r>
                <a:rPr lang="ru-RU" dirty="0" smtClean="0">
                  <a:solidFill>
                    <a:schemeClr val="tx1"/>
                  </a:solidFill>
                </a:rPr>
                <a:t>(</a:t>
              </a:r>
              <a:r>
                <a:rPr lang="ru-RU" dirty="0">
                  <a:solidFill>
                    <a:schemeClr val="tx1"/>
                  </a:solidFill>
                </a:rPr>
                <a:t>СМП</a:t>
              </a:r>
              <a:r>
                <a:rPr lang="ru-RU" dirty="0" smtClean="0">
                  <a:solidFill>
                    <a:schemeClr val="tx1"/>
                  </a:solidFill>
                </a:rPr>
                <a:t>)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2095388" y="4166379"/>
              <a:ext cx="3072068" cy="1152314"/>
            </a:xfrm>
            <a:prstGeom prst="rightArrow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Ж/Д перевозки (ТСМ)</a:t>
              </a:r>
            </a:p>
          </p:txBody>
        </p:sp>
        <p:sp>
          <p:nvSpPr>
            <p:cNvPr id="16" name="Стрелка влево 15"/>
            <p:cNvSpPr/>
            <p:nvPr/>
          </p:nvSpPr>
          <p:spPr>
            <a:xfrm>
              <a:off x="2072037" y="5141413"/>
              <a:ext cx="3095418" cy="1096429"/>
            </a:xfrm>
            <a:prstGeom prst="leftArrow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Ж/Д перевозки (ТСМ)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60185" y="1339986"/>
            <a:ext cx="6471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В</a:t>
            </a:r>
            <a:r>
              <a:rPr lang="ru-RU" sz="2400" b="1" dirty="0" smtClean="0">
                <a:solidFill>
                  <a:srgbClr val="FFFF00"/>
                </a:solidFill>
              </a:rPr>
              <a:t> роли грузовых </a:t>
            </a:r>
            <a:r>
              <a:rPr lang="ru-RU" sz="2400" b="1" dirty="0" err="1" smtClean="0">
                <a:solidFill>
                  <a:srgbClr val="FFFF00"/>
                </a:solidFill>
              </a:rPr>
              <a:t>хабов</a:t>
            </a:r>
            <a:r>
              <a:rPr lang="ru-RU" sz="2400" b="1" dirty="0" smtClean="0">
                <a:solidFill>
                  <a:srgbClr val="FFFF00"/>
                </a:solidFill>
              </a:rPr>
              <a:t> могут выступать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0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1508" y="221440"/>
            <a:ext cx="6912802" cy="667201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МОДЕЛЬ </a:t>
            </a:r>
            <a:r>
              <a:rPr lang="en-US" dirty="0" smtClean="0"/>
              <a:t>“hub and spoke”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1152125"/>
            <a:ext cx="11593311" cy="5265041"/>
          </a:xfrm>
        </p:spPr>
      </p:pic>
    </p:spTree>
    <p:extLst>
      <p:ext uri="{BB962C8B-B14F-4D97-AF65-F5344CB8AC3E}">
        <p14:creationId xmlns="" xmlns:p14="http://schemas.microsoft.com/office/powerpoint/2010/main" val="5696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860" y="103364"/>
            <a:ext cx="9905998" cy="5534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ТСА позволит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2" y="656824"/>
            <a:ext cx="11590985" cy="2884865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Осуществлять круглогодичные перевозки грузов между АТР и Европой, Дальним Востоком и Европейской Россией, в случае, если движение по СМП затруднено.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Конкурировать с Суэцким каналом по стоимости перевозок грузов в случае создания транспортной сети альянса.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ru-RU" sz="1600" i="1" dirty="0" smtClean="0"/>
              <a:t>Ниже приведена расчётная таблица сравнения транзитной перевозки 20-футовых контейнеров 4-мя различными маршрутами от порта Владивосток до порта Роттердам, из которой видно, что наиболее выгодным маршрутом является перевозка через СМП. На данный момент наименее выгоден маршрут ТСМ – Енисей – СМП, но в случае объединения перевозчиков можно будет достичь значительного снижения стоимости перевозки в данном направлении, близкой к стоимости перевозки через Суэцкий канал.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6809377"/>
                  </p:ext>
                </p:extLst>
              </p:nvPr>
            </p:nvGraphicFramePr>
            <p:xfrm>
              <a:off x="845197" y="3881465"/>
              <a:ext cx="10578364" cy="25914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2251"/>
                    <a:gridCol w="1416676"/>
                    <a:gridCol w="1249251"/>
                    <a:gridCol w="1313645"/>
                    <a:gridCol w="888642"/>
                    <a:gridCol w="862884"/>
                    <a:gridCol w="875764"/>
                    <a:gridCol w="1249251"/>
                  </a:tblGrid>
                  <a:tr h="47747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/>
                            <a:t>Маршрут</a:t>
                          </a:r>
                          <a:endParaRPr lang="ru-RU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effectLst/>
                            </a:rPr>
                            <a:t>Стоимость доставки </a:t>
                          </a:r>
                          <a:r>
                            <a:rPr lang="en-US" sz="1600" dirty="0" smtClean="0">
                              <a:effectLst/>
                            </a:rPr>
                            <a:t>F, USD/</a:t>
                          </a:r>
                          <a:r>
                            <a:rPr lang="ru-RU" sz="1600" dirty="0" err="1" smtClean="0">
                              <a:effectLst/>
                            </a:rPr>
                            <a:t>конт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/>
                            <a:t>Длина маршрута </a:t>
                          </a:r>
                          <a:r>
                            <a:rPr lang="en-US" sz="1600" dirty="0" smtClean="0"/>
                            <a:t>L,</a:t>
                          </a:r>
                          <a:r>
                            <a:rPr lang="ru-RU" sz="1600" baseline="0" dirty="0" smtClean="0"/>
                            <a:t> км</a:t>
                          </a:r>
                          <a:endParaRPr lang="ru-RU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effectLst/>
                            </a:rPr>
                            <a:t>Срок доставки</a:t>
                          </a:r>
                          <a:r>
                            <a:rPr lang="en-US" sz="1600" dirty="0" smtClean="0">
                              <a:effectLst/>
                            </a:rPr>
                            <a:t> T</a:t>
                          </a:r>
                          <a:r>
                            <a:rPr lang="ru-RU" sz="1600" dirty="0" smtClean="0">
                              <a:effectLst/>
                            </a:rPr>
                            <a:t>, </a:t>
                          </a:r>
                          <a:r>
                            <a:rPr lang="ru-RU" sz="1600" dirty="0" err="1" smtClean="0">
                              <a:effectLst/>
                            </a:rPr>
                            <a:t>сут</a:t>
                          </a:r>
                          <a:r>
                            <a:rPr lang="ru-RU" sz="1600" dirty="0" smtClean="0">
                              <a:effectLst/>
                            </a:rPr>
                            <a:t>.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effectLst/>
                            </a:rPr>
                            <a:t>Приведение к единице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ru-RU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 anchor="ctr"/>
                    </a:tc>
                  </a:tr>
                  <a:tr h="529036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</a:rPr>
                            <a:t>F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</a:rPr>
                            <a:t>T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27643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600" dirty="0" smtClean="0"/>
                            <a:t>1. </a:t>
                          </a:r>
                          <a:r>
                            <a:rPr lang="ru-RU" sz="1600" dirty="0" smtClean="0">
                              <a:effectLst/>
                            </a:rPr>
                            <a:t>Через Суэцкий канал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effectLst/>
                            </a:rPr>
                            <a:t>1932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04" marR="52704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20920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04" marR="52704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40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effectLst/>
                            </a:rPr>
                            <a:t>0,78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effectLst/>
                            </a:rPr>
                            <a:t>0,</a:t>
                          </a:r>
                          <a:r>
                            <a:rPr lang="en-US" sz="1600" dirty="0" smtClean="0">
                              <a:effectLst/>
                            </a:rPr>
                            <a:t>54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effectLst/>
                            </a:rPr>
                            <a:t>0,75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effectLst/>
                            </a:rPr>
                            <a:t>2</a:t>
                          </a:r>
                          <a:r>
                            <a:rPr lang="ru-RU" sz="1600" dirty="0" smtClean="0">
                              <a:effectLst/>
                            </a:rPr>
                            <a:t>,</a:t>
                          </a:r>
                          <a:r>
                            <a:rPr lang="en-US" sz="1600" dirty="0" smtClean="0">
                              <a:effectLst/>
                            </a:rPr>
                            <a:t>07</a:t>
                          </a:r>
                          <a:endParaRPr lang="ru-RU" sz="1600" dirty="0"/>
                        </a:p>
                      </a:txBody>
                      <a:tcPr anchor="ctr"/>
                    </a:tc>
                  </a:tr>
                  <a:tr h="27643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effectLst/>
                            </a:rPr>
                            <a:t>2. Через СМП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effectLst/>
                            </a:rPr>
                            <a:t>1509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04" marR="52704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13112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04" marR="52704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30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0,86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2,86</a:t>
                          </a:r>
                          <a:endParaRPr lang="ru-RU" sz="1600" dirty="0"/>
                        </a:p>
                      </a:txBody>
                      <a:tcPr anchor="ctr"/>
                    </a:tc>
                  </a:tr>
                  <a:tr h="27643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effectLst/>
                            </a:rPr>
                            <a:t>3. Ж/Д транспортом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effectLst/>
                            </a:rPr>
                            <a:t>2582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04" marR="52704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11285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04" marR="52704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35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0,58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effectLst/>
                            </a:rPr>
                            <a:t>1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0,86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2,44</a:t>
                          </a:r>
                          <a:endParaRPr lang="ru-RU" sz="1600" dirty="0"/>
                        </a:p>
                      </a:txBody>
                      <a:tcPr anchor="ctr"/>
                    </a:tc>
                  </a:tr>
                  <a:tr h="47747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600" dirty="0" smtClean="0">
                              <a:effectLst/>
                            </a:rPr>
                            <a:t>4. Смешанная перевозка ТСМ</a:t>
                          </a:r>
                          <a:r>
                            <a:rPr lang="ru-RU" sz="1600" baseline="0" dirty="0" smtClean="0">
                              <a:effectLst/>
                            </a:rPr>
                            <a:t/>
                          </a:r>
                          <a:r>
                            <a:rPr lang="ru-RU" sz="1600" dirty="0" smtClean="0">
                              <a:effectLst/>
                            </a:rPr>
                            <a:t>– Енисей – СМП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2782</a:t>
                          </a:r>
                          <a:endParaRPr lang="ru-RU" sz="1600" dirty="0"/>
                        </a:p>
                      </a:txBody>
                      <a:tcPr marL="52704" marR="52704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effectLst/>
                            </a:rPr>
                            <a:t>11969</a:t>
                          </a:r>
                          <a:endParaRPr lang="ru-RU" sz="1600" dirty="0"/>
                        </a:p>
                      </a:txBody>
                      <a:tcPr marL="52704" marR="52704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33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0,54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0,</a:t>
                          </a:r>
                          <a:r>
                            <a:rPr lang="en-US" sz="1600" dirty="0" smtClean="0">
                              <a:effectLst/>
                            </a:rPr>
                            <a:t>94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0,91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2,39</a:t>
                          </a:r>
                          <a:endParaRPr lang="ru-RU" sz="16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876809377"/>
                  </p:ext>
                </p:extLst>
              </p:nvPr>
            </p:nvGraphicFramePr>
            <p:xfrm>
              <a:off x="845197" y="3881465"/>
              <a:ext cx="10578364" cy="25914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2251"/>
                    <a:gridCol w="1416676"/>
                    <a:gridCol w="1249251"/>
                    <a:gridCol w="1313645"/>
                    <a:gridCol w="888642"/>
                    <a:gridCol w="862884"/>
                    <a:gridCol w="875764"/>
                    <a:gridCol w="1249251"/>
                  </a:tblGrid>
                  <a:tr h="47747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/>
                            <a:t>Маршрут</a:t>
                          </a:r>
                          <a:endParaRPr lang="ru-RU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effectLst/>
                            </a:rPr>
                            <a:t>Стоимость доставки </a:t>
                          </a:r>
                          <a:r>
                            <a:rPr lang="en-US" sz="1600" dirty="0" smtClean="0">
                              <a:effectLst/>
                            </a:rPr>
                            <a:t>F, USD/</a:t>
                          </a:r>
                          <a:r>
                            <a:rPr lang="ru-RU" sz="1600" dirty="0" err="1" smtClean="0">
                              <a:effectLst/>
                            </a:rPr>
                            <a:t>конт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/>
                            <a:t>Длина маршрута </a:t>
                          </a:r>
                          <a:r>
                            <a:rPr lang="en-US" sz="1600" dirty="0" smtClean="0"/>
                            <a:t>L,</a:t>
                          </a:r>
                          <a:r>
                            <a:rPr lang="ru-RU" sz="1600" baseline="0" dirty="0" smtClean="0"/>
                            <a:t> км</a:t>
                          </a:r>
                          <a:endParaRPr lang="ru-RU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effectLst/>
                            </a:rPr>
                            <a:t>Срок доставки</a:t>
                          </a:r>
                          <a:r>
                            <a:rPr lang="en-US" sz="1600" dirty="0" smtClean="0">
                              <a:effectLst/>
                            </a:rPr>
                            <a:t> T</a:t>
                          </a:r>
                          <a:r>
                            <a:rPr lang="ru-RU" sz="1600" dirty="0" smtClean="0">
                              <a:effectLst/>
                            </a:rPr>
                            <a:t>, </a:t>
                          </a:r>
                          <a:r>
                            <a:rPr lang="ru-RU" sz="1600" dirty="0" err="1" smtClean="0">
                              <a:effectLst/>
                            </a:rPr>
                            <a:t>сут</a:t>
                          </a:r>
                          <a:r>
                            <a:rPr lang="ru-RU" sz="1600" dirty="0" smtClean="0">
                              <a:effectLst/>
                            </a:rPr>
                            <a:t>.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effectLst/>
                            </a:rPr>
                            <a:t>Приведение к единице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747317" t="-606" r="-2439" b="-166667"/>
                          </a:stretch>
                        </a:blipFill>
                      </a:tcPr>
                    </a:tc>
                  </a:tr>
                  <a:tr h="529036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</a:rPr>
                            <a:t>F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</a:rPr>
                            <a:t>T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600" dirty="0" smtClean="0"/>
                            <a:t>1. </a:t>
                          </a:r>
                          <a:r>
                            <a:rPr lang="ru-RU" sz="1600" dirty="0" smtClean="0">
                              <a:effectLst/>
                            </a:rPr>
                            <a:t>Через Суэцкий канал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effectLst/>
                            </a:rPr>
                            <a:t>1932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04" marR="52704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20920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04" marR="52704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40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effectLst/>
                            </a:rPr>
                            <a:t>0,78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effectLst/>
                            </a:rPr>
                            <a:t>0,</a:t>
                          </a:r>
                          <a:r>
                            <a:rPr lang="en-US" sz="1600" dirty="0" smtClean="0">
                              <a:effectLst/>
                            </a:rPr>
                            <a:t>54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effectLst/>
                            </a:rPr>
                            <a:t>0,75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effectLst/>
                            </a:rPr>
                            <a:t>2</a:t>
                          </a:r>
                          <a:r>
                            <a:rPr lang="ru-RU" sz="1600" dirty="0" smtClean="0">
                              <a:effectLst/>
                            </a:rPr>
                            <a:t>,</a:t>
                          </a:r>
                          <a:r>
                            <a:rPr lang="en-US" sz="1600" dirty="0" smtClean="0">
                              <a:effectLst/>
                            </a:rPr>
                            <a:t>07</a:t>
                          </a:r>
                          <a:endParaRPr lang="ru-RU" sz="1600" dirty="0"/>
                        </a:p>
                      </a:txBody>
                      <a:tcPr anchor="ctr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effectLst/>
                            </a:rPr>
                            <a:t>2. Через СМП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effectLst/>
                            </a:rPr>
                            <a:t>1509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04" marR="52704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13112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04" marR="52704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30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0,86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2,86</a:t>
                          </a:r>
                          <a:endParaRPr lang="ru-RU" sz="1600" dirty="0"/>
                        </a:p>
                      </a:txBody>
                      <a:tcPr anchor="ctr"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effectLst/>
                            </a:rPr>
                            <a:t>3. Ж/Д транспортом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effectLst/>
                            </a:rPr>
                            <a:t>2582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04" marR="52704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11285</a:t>
                          </a:r>
                          <a:endParaRPr lang="ru-RU" sz="1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2704" marR="52704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35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0,58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effectLst/>
                            </a:rPr>
                            <a:t>1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0,86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2,44</a:t>
                          </a:r>
                          <a:endParaRPr lang="ru-RU" sz="1600" dirty="0"/>
                        </a:p>
                      </a:txBody>
                      <a:tcPr anchor="ctr"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600" dirty="0" smtClean="0">
                              <a:effectLst/>
                            </a:rPr>
                            <a:t>4. Смешанная перевозка ТСМ– Енисей – СМП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2782</a:t>
                          </a:r>
                          <a:endParaRPr lang="ru-RU" sz="1600" dirty="0"/>
                        </a:p>
                      </a:txBody>
                      <a:tcPr marL="52704" marR="52704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effectLst/>
                            </a:rPr>
                            <a:t>11969</a:t>
                          </a:r>
                          <a:endParaRPr lang="ru-RU" sz="1600" dirty="0"/>
                        </a:p>
                      </a:txBody>
                      <a:tcPr marL="52704" marR="52704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33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0,54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0,</a:t>
                          </a:r>
                          <a:r>
                            <a:rPr lang="en-US" sz="1600" dirty="0" smtClean="0">
                              <a:effectLst/>
                            </a:rPr>
                            <a:t>94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0,91</a:t>
                          </a:r>
                          <a:endParaRPr lang="ru-RU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effectLst/>
                            </a:rPr>
                            <a:t>2,39</a:t>
                          </a:r>
                          <a:endParaRPr lang="ru-RU" sz="16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="" xmlns:p14="http://schemas.microsoft.com/office/powerpoint/2010/main" val="15094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44002" y="1399750"/>
            <a:ext cx="11588839" cy="4687587"/>
            <a:chOff x="414272" y="1173411"/>
            <a:chExt cx="11588839" cy="4687587"/>
          </a:xfrm>
        </p:grpSpPr>
        <p:sp>
          <p:nvSpPr>
            <p:cNvPr id="13" name="6-конечная звезда 12"/>
            <p:cNvSpPr/>
            <p:nvPr/>
          </p:nvSpPr>
          <p:spPr>
            <a:xfrm>
              <a:off x="8128716" y="1337252"/>
              <a:ext cx="3874395" cy="4123389"/>
            </a:xfrm>
            <a:prstGeom prst="star6">
              <a:avLst/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sz="2000" b="1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ТЕРМИНАЛЬНАЯ СЕТЬ </a:t>
              </a:r>
              <a:r>
                <a:rPr lang="ru-RU" sz="2000" b="1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АЛЬЯНСА</a:t>
              </a:r>
            </a:p>
            <a:p>
              <a:pPr algn="ct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414273" y="1173411"/>
              <a:ext cx="7714443" cy="811369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Договорная работа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414272" y="2190181"/>
              <a:ext cx="7714444" cy="824248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Создание </a:t>
              </a:r>
              <a:r>
                <a:rPr lang="ru-RU" dirty="0">
                  <a:solidFill>
                    <a:schemeClr val="bg1"/>
                  </a:solidFill>
                </a:rPr>
                <a:t>сети грузовых агентов в узлах терминальной </a:t>
              </a:r>
              <a:r>
                <a:rPr lang="ru-RU" dirty="0" smtClean="0">
                  <a:solidFill>
                    <a:schemeClr val="bg1"/>
                  </a:solidFill>
                </a:rPr>
                <a:t>сети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414272" y="3151862"/>
              <a:ext cx="7714444" cy="811369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Организация </a:t>
              </a:r>
              <a:r>
                <a:rPr lang="ru-RU" dirty="0">
                  <a:solidFill>
                    <a:schemeClr val="bg1"/>
                  </a:solidFill>
                </a:rPr>
                <a:t>информационного обмена и </a:t>
              </a:r>
              <a:r>
                <a:rPr lang="ru-RU" dirty="0" smtClean="0">
                  <a:solidFill>
                    <a:schemeClr val="bg1"/>
                  </a:solidFill>
                </a:rPr>
                <a:t>документооборота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Стрелка вправо 18"/>
            <p:cNvSpPr/>
            <p:nvPr/>
          </p:nvSpPr>
          <p:spPr>
            <a:xfrm>
              <a:off x="414272" y="4215793"/>
              <a:ext cx="7714444" cy="811369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Создание привлекательной системы взаиморасчетов</a:t>
              </a:r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414272" y="5062345"/>
              <a:ext cx="8583767" cy="798653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>
                  <a:solidFill>
                    <a:schemeClr val="bg1"/>
                  </a:solidFill>
                </a:rPr>
                <a:t>Разработка общей для членов альянса </a:t>
              </a:r>
              <a:r>
                <a:rPr lang="ru-RU" dirty="0" smtClean="0">
                  <a:solidFill>
                    <a:schemeClr val="bg1"/>
                  </a:solidFill>
                </a:rPr>
                <a:t>проформы </a:t>
              </a:r>
              <a:r>
                <a:rPr lang="ru-RU" dirty="0">
                  <a:solidFill>
                    <a:schemeClr val="bg1"/>
                  </a:solidFill>
                </a:rPr>
                <a:t>грузовой накладной</a:t>
              </a: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304800" y="244699"/>
            <a:ext cx="9989972" cy="6330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Созданию ТСА предшествуют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16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971</TotalTime>
  <Words>674</Words>
  <Application>Microsoft Office PowerPoint</Application>
  <PresentationFormat>Произвольный</PresentationFormat>
  <Paragraphs>132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Контур</vt:lpstr>
      <vt:lpstr>Слайд 1</vt:lpstr>
      <vt:lpstr>Анализ грузопотока из Азии в европу</vt:lpstr>
      <vt:lpstr>Слайд 3</vt:lpstr>
      <vt:lpstr>Транспортная сеть СМП</vt:lpstr>
      <vt:lpstr>Основные направления развития СМП</vt:lpstr>
      <vt:lpstr>Основное предложение по круглогодичному транзиту через РФ и коммуникации Европейской России и Дальнего востока</vt:lpstr>
      <vt:lpstr>МОДЕЛЬ “hub and spoke”</vt:lpstr>
      <vt:lpstr>Создание ТСА позволит</vt:lpstr>
      <vt:lpstr> Созданию ТСА предшествуют</vt:lpstr>
      <vt:lpstr>Схема транзитной перевозки между Азией и Европой</vt:lpstr>
      <vt:lpstr>Схема взаимодействия участников торгово-транспортной операции при смешанной перевозке</vt:lpstr>
      <vt:lpstr>Преимущества ТСА грузовых агентов на основе «Hub-and-Spoke»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Логутенко</dc:creator>
  <cp:lastModifiedBy>Пользователь</cp:lastModifiedBy>
  <cp:revision>66</cp:revision>
  <dcterms:created xsi:type="dcterms:W3CDTF">2017-03-17T14:51:20Z</dcterms:created>
  <dcterms:modified xsi:type="dcterms:W3CDTF">2018-05-04T03:15:03Z</dcterms:modified>
</cp:coreProperties>
</file>