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32" r:id="rId3"/>
    <p:sldId id="495" r:id="rId4"/>
    <p:sldId id="496" r:id="rId5"/>
    <p:sldId id="497" r:id="rId6"/>
    <p:sldId id="576" r:id="rId7"/>
    <p:sldId id="558" r:id="rId8"/>
    <p:sldId id="541" r:id="rId9"/>
    <p:sldId id="488" r:id="rId10"/>
    <p:sldId id="577" r:id="rId11"/>
    <p:sldId id="562" r:id="rId12"/>
    <p:sldId id="542" r:id="rId13"/>
    <p:sldId id="578" r:id="rId14"/>
    <p:sldId id="579" r:id="rId15"/>
    <p:sldId id="543" r:id="rId16"/>
    <p:sldId id="560" r:id="rId17"/>
    <p:sldId id="566" r:id="rId18"/>
    <p:sldId id="565" r:id="rId19"/>
    <p:sldId id="545" r:id="rId20"/>
    <p:sldId id="588" r:id="rId21"/>
    <p:sldId id="589" r:id="rId22"/>
    <p:sldId id="567" r:id="rId23"/>
    <p:sldId id="585" r:id="rId24"/>
    <p:sldId id="587" r:id="rId25"/>
    <p:sldId id="572" r:id="rId26"/>
    <p:sldId id="573" r:id="rId27"/>
    <p:sldId id="557" r:id="rId28"/>
    <p:sldId id="586" r:id="rId29"/>
    <p:sldId id="570" r:id="rId30"/>
    <p:sldId id="571" r:id="rId31"/>
    <p:sldId id="574" r:id="rId32"/>
    <p:sldId id="575" r:id="rId3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FA26"/>
    <a:srgbClr val="BAF6FE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2832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92;&#1072;&#1085;&#1072;&#1089;&#1080;&#1081;%20&#1040;&#1092;&#1072;&#1085;&#1072;&#1089;&#1100;&#1077;&#1074;&#1080;&#1095;\&#1052;&#1086;&#1080;%20&#1076;&#1086;&#1082;&#1091;&#1084;&#1077;&#1085;&#1090;&#1099;\&#1055;&#1083;&#1086;&#1090;&#1085;&#1080;&#1082;&#1086;&#1074;\&#1057;&#1077;&#1084;&#1080;&#1085;&#1072;&#1088;%20&#1089;&#1086;&#1074;&#1077;&#1097;&#1072;&#1085;&#1080;&#1077;%20&#1052;&#1057;&#1061;%20&#1056;&#1060;%202006\&#1048;&#1089;&#1093;&#1086;&#1076;&#1085;&#1099;&#1077;%20&#1076;&#1072;&#1085;&#1085;&#1099;&#1077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44;&#1086;&#1082;&#1083;&#1072;&#1076;%2016%20&#1085;&#1086;&#1103;&#1073;&#1088;&#1103;%20&#1089;&#1098;&#1077;&#1079;&#1076;%20&#1082;&#1086;&#1086;&#1087;&#1077;&#1088;&#1072;&#1090;&#1080;&#1074;&#1086;&#1074;\&#1044;&#1086;&#1082;&#1083;&#1072;&#1076;%20&#1040;&#1055;&#1053;%201611%20&#1088;&#1072;&#1089;&#1095;&#1077;&#1090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92;&#1072;&#1085;&#1072;&#1089;&#1080;&#1081;%20&#1040;&#1092;&#1072;&#1085;&#1072;&#1089;&#1100;&#1077;&#1074;&#1080;&#1095;\&#1052;&#1086;&#1080;%20&#1076;&#1086;&#1082;&#1091;&#1084;&#1077;&#1085;&#1090;&#1099;\&#1055;&#1083;&#1086;&#1090;&#1085;&#1080;&#1082;&#1086;&#1074;\&#1044;&#1086;&#1082;&#1083;&#1072;&#1076;&#1099;\&#1044;&#1086;&#1082;&#1083;&#1072;&#1076;%2016%20&#1085;&#1086;&#1103;&#1073;&#1088;&#1103;%20&#1089;&#1098;&#1077;&#1079;&#1076;%20&#1082;&#1086;&#1086;&#1087;&#1077;&#1088;&#1072;&#1090;&#1080;&#1074;&#1086;&#1074;\&#1044;&#1086;&#1082;&#1083;&#1072;&#1076;%20&#1040;&#1055;&#1053;%201611%20&#1088;&#1072;&#1089;&#1095;&#1077;&#1090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92;&#1072;&#1085;&#1072;&#1089;&#1080;&#1081;%20&#1040;&#1092;&#1072;&#1085;&#1072;&#1089;&#1100;&#1077;&#1074;&#1080;&#1095;\&#1052;&#1086;&#1080;%20&#1076;&#1086;&#1082;&#1091;&#1084;&#1077;&#1085;&#1090;&#1099;\&#1055;&#1083;&#1086;&#1090;&#1085;&#1080;&#1082;&#1086;&#1074;\&#1044;&#1086;&#1082;&#1083;&#1072;&#1076;&#1099;\&#1044;&#1086;&#1082;&#1083;&#1072;&#1076;%2016%20&#1085;&#1086;&#1103;&#1073;&#1088;&#1103;%20&#1089;&#1098;&#1077;&#1079;&#1076;%20&#1082;&#1086;&#1086;&#1087;&#1077;&#1088;&#1072;&#1090;&#1080;&#1074;&#1086;&#1074;\&#1044;&#1086;&#1082;&#1083;&#1072;&#1076;%20&#1040;&#1055;&#1053;%201611%20&#1088;&#1072;&#1089;&#1095;&#1077;&#1090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92;&#1072;&#1085;&#1072;&#1089;&#1080;&#1081;%20&#1040;&#1092;&#1072;&#1085;&#1072;&#1089;&#1100;&#1077;&#1074;&#1080;&#1095;\&#1052;&#1086;&#1080;%20&#1076;&#1086;&#1082;&#1091;&#1084;&#1077;&#1085;&#1090;&#1099;\&#1055;&#1083;&#1086;&#1090;&#1085;&#1080;&#1082;&#1086;&#1074;\&#1044;&#1086;&#1082;&#1083;&#1072;&#1076;&#1099;\&#1050;&#1088;&#1091;&#1075;&#1083;&#1099;&#1081;%20&#1089;&#1090;&#1086;&#1083;%2005%20&#1086;&#1082;&#1090;&#1103;&#1073;&#1088;&#1103;\&#1056;&#1072;&#1089;&#1095;&#1077;&#1090;&#1099;%2005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44;&#1086;&#1082;&#1083;&#1072;&#1076;%20&#1040;&#1055;&#1053;%201611%20&#1088;&#1072;&#1089;&#1095;&#1077;&#1090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&#1062;&#1048;&#1050;&#1054;\&#1057;&#1077;&#1084;&#1080;&#1085;&#1072;&#1088;%20&#1089;&#1086;&#1074;&#1077;&#1097;&#1072;&#1085;&#1080;&#1077;%20&#1052;&#1057;&#1061;%20&#1056;&#1060;\&#1048;&#1089;&#1093;&#1086;&#1076;&#1085;&#1099;&#1077;%20&#1076;&#1072;&#1085;&#1085;&#1099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92;&#1072;&#1085;&#1072;&#1089;&#1080;&#1081;%20&#1040;&#1092;&#1072;&#1085;&#1072;&#1089;&#1100;&#1077;&#1074;&#1080;&#1095;\&#1052;&#1086;&#1080;%20&#1076;&#1086;&#1082;&#1091;&#1084;&#1077;&#1085;&#1090;&#1099;\&#1055;&#1083;&#1086;&#1090;&#1085;&#1080;&#1082;&#1086;&#1074;\&#1044;&#1086;&#1082;&#1083;&#1072;&#1076;&#1099;\&#1043;&#1086;&#1089;&#1076;&#1091;&#1084;&#1072;%2019%20&#1089;&#1077;&#1085;&#1090;&#1103;&#1073;&#1088;&#1103;\&#1057;&#1083;&#1072;&#1081;&#1076;&#1099;%20&#1080;&#1089;&#1093;&#1086;&#1076;&#1085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&#1062;&#1048;&#1050;&#1054;\&#1057;&#1077;&#1084;&#1080;&#1085;&#1072;&#1088;%20&#1089;&#1086;&#1074;&#1077;&#1097;&#1072;&#1085;&#1080;&#1077;%20&#1052;&#1057;&#1061;%20&#1056;&#1060;\&#1048;&#1089;&#1093;&#1086;&#1076;&#1085;&#1099;&#1077;%20&#1076;&#1072;&#1085;&#1085;&#1099;&#107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92;&#1072;&#1085;&#1072;&#1089;&#1080;&#1081;%20&#1040;&#1092;&#1072;&#1085;&#1072;&#1089;&#1100;&#1077;&#1074;&#1080;&#1095;\&#1052;&#1086;&#1080;%20&#1076;&#1086;&#1082;&#1091;&#1084;&#1077;&#1085;&#1090;&#1099;\&#1055;&#1083;&#1086;&#1090;&#1085;&#1080;&#1082;&#1086;&#1074;\&#1044;&#1086;&#1082;&#1083;&#1072;&#1076;&#1099;\&#1044;&#1086;&#1082;&#1083;&#1072;&#1076;%2016%20&#1085;&#1086;&#1103;&#1073;&#1088;&#1103;%20&#1089;&#1098;&#1077;&#1079;&#1076;%20&#1082;&#1086;&#1086;&#1087;&#1077;&#1088;&#1072;&#1090;&#1080;&#1074;&#1086;&#1074;\&#1044;&#1086;&#1082;&#1083;&#1072;&#1076;%20&#1040;&#1055;&#1053;%201611%20&#1088;&#1072;&#1089;&#1095;&#1077;&#1090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92;&#1072;&#1085;&#1072;&#1089;&#1080;&#1081;%20&#1040;&#1092;&#1072;&#1085;&#1072;&#1089;&#1100;&#1077;&#1074;&#1080;&#1095;\&#1052;&#1086;&#1080;%20&#1076;&#1086;&#1082;&#1091;&#1084;&#1077;&#1085;&#1090;&#1099;\&#1055;&#1083;&#1086;&#1090;&#1085;&#1080;&#1082;&#1086;&#1074;\&#1044;&#1086;&#1082;&#1083;&#1072;&#1076;&#1099;\&#1044;&#1086;&#1082;&#1083;&#1072;&#1076;%2016%20&#1085;&#1086;&#1103;&#1073;&#1088;&#1103;%20&#1089;&#1098;&#1077;&#1079;&#1076;%20&#1082;&#1086;&#1086;&#1087;&#1077;&#1088;&#1072;&#1090;&#1080;&#1074;&#1086;&#1074;\&#1044;&#1086;&#1082;&#1083;&#1072;&#1076;%20&#1040;&#1055;&#1053;%201611%20&#1088;&#1072;&#1089;&#1095;&#1077;&#1090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92;&#1072;&#1085;&#1072;&#1089;&#1080;&#1081;%20&#1040;&#1092;&#1072;&#1085;&#1072;&#1089;&#1100;&#1077;&#1074;&#1080;&#1095;\&#1052;&#1086;&#1080;%20&#1076;&#1086;&#1082;&#1091;&#1084;&#1077;&#1085;&#1090;&#1099;\&#1055;&#1083;&#1086;&#1090;&#1085;&#1080;&#1082;&#1086;&#1074;\&#1044;&#1086;&#1082;&#1083;&#1072;&#1076;&#1099;\&#1044;&#1086;&#1082;&#1083;&#1072;&#1076;%2016%20&#1085;&#1086;&#1103;&#1073;&#1088;&#1103;%20&#1089;&#1098;&#1077;&#1079;&#1076;%20&#1082;&#1086;&#1086;&#1087;&#1077;&#1088;&#1072;&#1090;&#1080;&#1074;&#1086;&#1074;\&#1044;&#1086;&#1082;&#1083;&#1072;&#1076;%20&#1040;&#1055;&#1053;%201611%20&#1088;&#1072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2999983341814682E-2"/>
          <c:y val="2.6769185497382449E-2"/>
          <c:w val="0.96585139179138368"/>
          <c:h val="0.60997916088900317"/>
        </c:manualLayout>
      </c:layout>
      <c:barChart>
        <c:barDir val="col"/>
        <c:grouping val="clustered"/>
        <c:ser>
          <c:idx val="0"/>
          <c:order val="0"/>
          <c:tx>
            <c:strRef>
              <c:f>КФХ!$E$9</c:f>
              <c:strCache>
                <c:ptCount val="1"/>
                <c:pt idx="0">
                  <c:v>С/х организации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КФХ!$F$8:$H$8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Республика Саха (Якутия) </c:v>
                </c:pt>
              </c:strCache>
            </c:strRef>
          </c:cat>
          <c:val>
            <c:numRef>
              <c:f>КФХ!$F$9:$H$9</c:f>
              <c:numCache>
                <c:formatCode>0.0</c:formatCode>
                <c:ptCount val="3"/>
                <c:pt idx="0">
                  <c:v>52.799273230908817</c:v>
                </c:pt>
                <c:pt idx="1">
                  <c:v>36.752173788258318</c:v>
                </c:pt>
                <c:pt idx="2">
                  <c:v>27.257070884492475</c:v>
                </c:pt>
              </c:numCache>
            </c:numRef>
          </c:val>
        </c:ser>
        <c:ser>
          <c:idx val="1"/>
          <c:order val="1"/>
          <c:tx>
            <c:strRef>
              <c:f>КФХ!$E$10</c:f>
              <c:strCache>
                <c:ptCount val="1"/>
                <c:pt idx="0">
                  <c:v>Крестьянские (фермерские) хозяйства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20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КФХ!$F$8:$H$8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Республика Саха (Якутия) </c:v>
                </c:pt>
              </c:strCache>
            </c:strRef>
          </c:cat>
          <c:val>
            <c:numRef>
              <c:f>КФХ!$F$10:$H$10</c:f>
              <c:numCache>
                <c:formatCode>0.0</c:formatCode>
                <c:ptCount val="3"/>
                <c:pt idx="0">
                  <c:v>12.481860989591887</c:v>
                </c:pt>
                <c:pt idx="1">
                  <c:v>15.575640965757948</c:v>
                </c:pt>
                <c:pt idx="2">
                  <c:v>25.798339488137355</c:v>
                </c:pt>
              </c:numCache>
            </c:numRef>
          </c:val>
        </c:ser>
        <c:ser>
          <c:idx val="2"/>
          <c:order val="2"/>
          <c:tx>
            <c:strRef>
              <c:f>КФХ!$E$11</c:f>
              <c:strCache>
                <c:ptCount val="1"/>
                <c:pt idx="0">
                  <c:v>Личные подсобные хозяйства населения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20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КФХ!$F$8:$H$8</c:f>
              <c:strCache>
                <c:ptCount val="3"/>
                <c:pt idx="0">
                  <c:v>Российская Федерация</c:v>
                </c:pt>
                <c:pt idx="1">
                  <c:v>Дальневосточный федеральный округ</c:v>
                </c:pt>
                <c:pt idx="2">
                  <c:v>Республика Саха (Якутия) </c:v>
                </c:pt>
              </c:strCache>
            </c:strRef>
          </c:cat>
          <c:val>
            <c:numRef>
              <c:f>КФХ!$F$11:$H$11</c:f>
              <c:numCache>
                <c:formatCode>0.0</c:formatCode>
                <c:ptCount val="3"/>
                <c:pt idx="0">
                  <c:v>34.718865779499303</c:v>
                </c:pt>
                <c:pt idx="1">
                  <c:v>47.672185245983755</c:v>
                </c:pt>
                <c:pt idx="2">
                  <c:v>46.944589627370163</c:v>
                </c:pt>
              </c:numCache>
            </c:numRef>
          </c:val>
        </c:ser>
        <c:dLbls/>
        <c:axId val="75372032"/>
        <c:axId val="75373568"/>
      </c:barChart>
      <c:catAx>
        <c:axId val="75372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5373568"/>
        <c:crosses val="autoZero"/>
        <c:auto val="1"/>
        <c:lblAlgn val="ctr"/>
        <c:lblOffset val="100"/>
      </c:catAx>
      <c:valAx>
        <c:axId val="75373568"/>
        <c:scaling>
          <c:orientation val="minMax"/>
        </c:scaling>
        <c:delete val="1"/>
        <c:axPos val="l"/>
        <c:numFmt formatCode="0.0" sourceLinked="1"/>
        <c:tickLblPos val="none"/>
        <c:crossAx val="753720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0886702552762954"/>
          <c:y val="0.78213887549526739"/>
          <c:w val="0.59462624672527431"/>
          <c:h val="0.18892804292476784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4986636275386515E-2"/>
          <c:y val="3.1853852081393803E-2"/>
          <c:w val="0.95921081628452964"/>
          <c:h val="0.7700324565816693"/>
        </c:manualLayout>
      </c:layout>
      <c:barChart>
        <c:barDir val="col"/>
        <c:grouping val="clustered"/>
        <c:ser>
          <c:idx val="0"/>
          <c:order val="0"/>
          <c:tx>
            <c:strRef>
              <c:f>'7.7-7.8=98'!$B$6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'7.7-7.8=98'!$A$7:$A$11</c:f>
              <c:strCache>
                <c:ptCount val="5"/>
                <c:pt idx="0">
                  <c:v>Молоко</c:v>
                </c:pt>
                <c:pt idx="1">
                  <c:v>Мясо</c:v>
                </c:pt>
                <c:pt idx="2">
                  <c:v>Яйца</c:v>
                </c:pt>
                <c:pt idx="3">
                  <c:v>Картофель</c:v>
                </c:pt>
                <c:pt idx="4">
                  <c:v>Овощи</c:v>
                </c:pt>
              </c:strCache>
            </c:strRef>
          </c:cat>
          <c:val>
            <c:numRef>
              <c:f>'7.7-7.8=98'!$B$7:$B$11</c:f>
            </c:numRef>
          </c:val>
        </c:ser>
        <c:ser>
          <c:idx val="1"/>
          <c:order val="1"/>
          <c:tx>
            <c:strRef>
              <c:f>'7.7-7.8=98'!$C$6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2"/>
              <c:layout>
                <c:manualLayout>
                  <c:x val="-1.5296894504575593E-2"/>
                  <c:y val="2.8690651298115895E-3"/>
                </c:manualLayout>
              </c:layout>
              <c:showVal val="1"/>
            </c:dLbl>
            <c:dLbl>
              <c:idx val="3"/>
              <c:layout>
                <c:manualLayout>
                  <c:x val="-1.1472670878431696E-2"/>
                  <c:y val="2.8690651298116424E-3"/>
                </c:manualLayout>
              </c:layout>
              <c:showVal val="1"/>
            </c:dLbl>
            <c:dLbl>
              <c:idx val="4"/>
              <c:layout>
                <c:manualLayout>
                  <c:x val="-9.5605590653597486E-3"/>
                  <c:y val="8.6071953894349251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'7.7-7.8=98'!$A$7:$A$11</c:f>
              <c:strCache>
                <c:ptCount val="5"/>
                <c:pt idx="0">
                  <c:v>Молоко</c:v>
                </c:pt>
                <c:pt idx="1">
                  <c:v>Мясо</c:v>
                </c:pt>
                <c:pt idx="2">
                  <c:v>Яйца</c:v>
                </c:pt>
                <c:pt idx="3">
                  <c:v>Картофель</c:v>
                </c:pt>
                <c:pt idx="4">
                  <c:v>Овощи</c:v>
                </c:pt>
              </c:strCache>
            </c:strRef>
          </c:cat>
          <c:val>
            <c:numRef>
              <c:f>'7.7-7.8=98'!$C$7:$C$11</c:f>
              <c:numCache>
                <c:formatCode>0.0</c:formatCode>
                <c:ptCount val="5"/>
                <c:pt idx="0">
                  <c:v>59.6</c:v>
                </c:pt>
                <c:pt idx="1">
                  <c:v>28.5</c:v>
                </c:pt>
                <c:pt idx="2">
                  <c:v>58.3</c:v>
                </c:pt>
                <c:pt idx="3">
                  <c:v>60.8</c:v>
                </c:pt>
                <c:pt idx="4">
                  <c:v>43.4</c:v>
                </c:pt>
              </c:numCache>
            </c:numRef>
          </c:val>
        </c:ser>
        <c:ser>
          <c:idx val="2"/>
          <c:order val="2"/>
          <c:tx>
            <c:strRef>
              <c:f>'7.7-7.8=98'!$D$6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'7.7-7.8=98'!$A$7:$A$11</c:f>
              <c:strCache>
                <c:ptCount val="5"/>
                <c:pt idx="0">
                  <c:v>Молоко</c:v>
                </c:pt>
                <c:pt idx="1">
                  <c:v>Мясо</c:v>
                </c:pt>
                <c:pt idx="2">
                  <c:v>Яйца</c:v>
                </c:pt>
                <c:pt idx="3">
                  <c:v>Картофель</c:v>
                </c:pt>
                <c:pt idx="4">
                  <c:v>Овощи</c:v>
                </c:pt>
              </c:strCache>
            </c:strRef>
          </c:cat>
          <c:val>
            <c:numRef>
              <c:f>'7.7-7.8=98'!$D$7:$D$11</c:f>
            </c:numRef>
          </c:val>
        </c:ser>
        <c:ser>
          <c:idx val="3"/>
          <c:order val="3"/>
          <c:tx>
            <c:strRef>
              <c:f>'7.7-7.8=98'!$E$6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'7.7-7.8=98'!$A$7:$A$11</c:f>
              <c:strCache>
                <c:ptCount val="5"/>
                <c:pt idx="0">
                  <c:v>Молоко</c:v>
                </c:pt>
                <c:pt idx="1">
                  <c:v>Мясо</c:v>
                </c:pt>
                <c:pt idx="2">
                  <c:v>Яйца</c:v>
                </c:pt>
                <c:pt idx="3">
                  <c:v>Картофель</c:v>
                </c:pt>
                <c:pt idx="4">
                  <c:v>Овощи</c:v>
                </c:pt>
              </c:strCache>
            </c:strRef>
          </c:cat>
          <c:val>
            <c:numRef>
              <c:f>'7.7-7.8=98'!$E$7:$E$11</c:f>
            </c:numRef>
          </c:val>
        </c:ser>
        <c:ser>
          <c:idx val="4"/>
          <c:order val="4"/>
          <c:tx>
            <c:strRef>
              <c:f>'7.7-7.8=98'!$F$6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'7.7-7.8=98'!$A$7:$A$11</c:f>
              <c:strCache>
                <c:ptCount val="5"/>
                <c:pt idx="0">
                  <c:v>Молоко</c:v>
                </c:pt>
                <c:pt idx="1">
                  <c:v>Мясо</c:v>
                </c:pt>
                <c:pt idx="2">
                  <c:v>Яйца</c:v>
                </c:pt>
                <c:pt idx="3">
                  <c:v>Картофель</c:v>
                </c:pt>
                <c:pt idx="4">
                  <c:v>Овощи</c:v>
                </c:pt>
              </c:strCache>
            </c:strRef>
          </c:cat>
          <c:val>
            <c:numRef>
              <c:f>'7.7-7.8=98'!$F$7:$F$11</c:f>
            </c:numRef>
          </c:val>
        </c:ser>
        <c:ser>
          <c:idx val="5"/>
          <c:order val="5"/>
          <c:tx>
            <c:strRef>
              <c:f>'7.7-7.8=98'!$G$6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7.6484472522877975E-3"/>
                  <c:y val="8.6071953894349251E-3"/>
                </c:manualLayout>
              </c:layout>
              <c:showVal val="1"/>
            </c:dLbl>
            <c:dLbl>
              <c:idx val="1"/>
              <c:layout>
                <c:manualLayout>
                  <c:x val="9.5605590653597486E-3"/>
                  <c:y val="5.7381302596231807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'7.7-7.8=98'!$A$7:$A$11</c:f>
              <c:strCache>
                <c:ptCount val="5"/>
                <c:pt idx="0">
                  <c:v>Молоко</c:v>
                </c:pt>
                <c:pt idx="1">
                  <c:v>Мясо</c:v>
                </c:pt>
                <c:pt idx="2">
                  <c:v>Яйца</c:v>
                </c:pt>
                <c:pt idx="3">
                  <c:v>Картофель</c:v>
                </c:pt>
                <c:pt idx="4">
                  <c:v>Овощи</c:v>
                </c:pt>
              </c:strCache>
            </c:strRef>
          </c:cat>
          <c:val>
            <c:numRef>
              <c:f>'7.7-7.8=98'!$G$7:$G$11</c:f>
              <c:numCache>
                <c:formatCode>General</c:formatCode>
                <c:ptCount val="5"/>
                <c:pt idx="0">
                  <c:v>58.2</c:v>
                </c:pt>
                <c:pt idx="1">
                  <c:v>26.3</c:v>
                </c:pt>
                <c:pt idx="2" formatCode="0.0">
                  <c:v>61</c:v>
                </c:pt>
                <c:pt idx="3">
                  <c:v>64.5</c:v>
                </c:pt>
                <c:pt idx="4">
                  <c:v>47.4</c:v>
                </c:pt>
              </c:numCache>
            </c:numRef>
          </c:val>
        </c:ser>
        <c:dLbls/>
        <c:axId val="78894592"/>
        <c:axId val="78896128"/>
      </c:barChart>
      <c:catAx>
        <c:axId val="78894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8896128"/>
        <c:crosses val="autoZero"/>
        <c:auto val="1"/>
        <c:lblAlgn val="ctr"/>
        <c:lblOffset val="100"/>
      </c:catAx>
      <c:valAx>
        <c:axId val="78896128"/>
        <c:scaling>
          <c:orientation val="minMax"/>
          <c:max val="80"/>
          <c:min val="20"/>
        </c:scaling>
        <c:delete val="1"/>
        <c:axPos val="l"/>
        <c:numFmt formatCode="0.0" sourceLinked="1"/>
        <c:tickLblPos val="none"/>
        <c:crossAx val="78894592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7862811548131539"/>
          <c:y val="0.87560953514593498"/>
          <c:w val="0.44890498475504875"/>
          <c:h val="0.1106076566989621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0498034706916E-2"/>
          <c:y val="4.0117505636998632E-2"/>
          <c:w val="0.95550532630978091"/>
          <c:h val="0.68720575350014412"/>
        </c:manualLayout>
      </c:layout>
      <c:barChart>
        <c:barDir val="col"/>
        <c:grouping val="clustered"/>
        <c:ser>
          <c:idx val="0"/>
          <c:order val="0"/>
          <c:tx>
            <c:strRef>
              <c:f>'2017г.'!$E$35</c:f>
              <c:strCache>
                <c:ptCount val="1"/>
                <c:pt idx="0">
                  <c:v>Количество, единиц</c:v>
                </c:pt>
              </c:strCache>
            </c:strRef>
          </c:tx>
          <c:dLbls>
            <c:dLbl>
              <c:idx val="6"/>
              <c:layout>
                <c:manualLayout>
                  <c:x val="-1.311837711328676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'2017г.'!$F$34:$L$34</c:f>
              <c:strCache>
                <c:ptCount val="7"/>
                <c:pt idx="0">
                  <c:v>до 1990 года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(план)</c:v>
                </c:pt>
                <c:pt idx="6">
                  <c:v>Всего</c:v>
                </c:pt>
              </c:strCache>
            </c:strRef>
          </c:cat>
          <c:val>
            <c:numRef>
              <c:f>'2017г.'!$F$35:$L$35</c:f>
              <c:numCache>
                <c:formatCode>General</c:formatCode>
                <c:ptCount val="7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'2017г.'!$E$36</c:f>
              <c:strCache>
                <c:ptCount val="1"/>
                <c:pt idx="0">
                  <c:v>Мощность, голов в смену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 i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'2017г.'!$F$34:$L$34</c:f>
              <c:strCache>
                <c:ptCount val="7"/>
                <c:pt idx="0">
                  <c:v>до 1990 года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(план)</c:v>
                </c:pt>
                <c:pt idx="6">
                  <c:v>Всего</c:v>
                </c:pt>
              </c:strCache>
            </c:strRef>
          </c:cat>
          <c:val>
            <c:numRef>
              <c:f>'2017г.'!$F$36:$L$36</c:f>
              <c:numCache>
                <c:formatCode>General</c:formatCode>
                <c:ptCount val="7"/>
                <c:pt idx="0">
                  <c:v>225</c:v>
                </c:pt>
                <c:pt idx="1">
                  <c:v>10</c:v>
                </c:pt>
                <c:pt idx="2">
                  <c:v>35</c:v>
                </c:pt>
                <c:pt idx="3">
                  <c:v>47</c:v>
                </c:pt>
                <c:pt idx="4">
                  <c:v>40</c:v>
                </c:pt>
                <c:pt idx="5">
                  <c:v>20</c:v>
                </c:pt>
                <c:pt idx="6">
                  <c:v>377</c:v>
                </c:pt>
              </c:numCache>
            </c:numRef>
          </c:val>
        </c:ser>
        <c:dLbls/>
        <c:axId val="80334848"/>
        <c:axId val="80336384"/>
      </c:barChart>
      <c:catAx>
        <c:axId val="80334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0336384"/>
        <c:crosses val="autoZero"/>
        <c:auto val="1"/>
        <c:lblAlgn val="ctr"/>
        <c:lblOffset val="100"/>
      </c:catAx>
      <c:valAx>
        <c:axId val="80336384"/>
        <c:scaling>
          <c:orientation val="minMax"/>
        </c:scaling>
        <c:delete val="1"/>
        <c:axPos val="l"/>
        <c:numFmt formatCode="General" sourceLinked="1"/>
        <c:tickLblPos val="none"/>
        <c:crossAx val="803348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213689137927599E-2"/>
          <c:y val="0.87910405508254563"/>
          <c:w val="0.89139885435887711"/>
          <c:h val="8.431442004708764E-2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4929133858267715E-2"/>
          <c:y val="3.5499663261516781E-2"/>
          <c:w val="0.91942804024496938"/>
          <c:h val="0.73101455538129245"/>
        </c:manualLayout>
      </c:layout>
      <c:barChart>
        <c:barDir val="col"/>
        <c:grouping val="clustered"/>
        <c:ser>
          <c:idx val="0"/>
          <c:order val="0"/>
          <c:tx>
            <c:strRef>
              <c:f>'Лист1 (3)'!$B$10</c:f>
              <c:strCache>
                <c:ptCount val="1"/>
                <c:pt idx="0">
                  <c:v>Количество, единиц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'Лист1 (3)'!$A$11:$A$15</c:f>
              <c:strCache>
                <c:ptCount val="5"/>
                <c:pt idx="0">
                  <c:v>до 1990</c:v>
                </c:pt>
                <c:pt idx="1">
                  <c:v>1990-2000</c:v>
                </c:pt>
                <c:pt idx="2">
                  <c:v>2001-2011</c:v>
                </c:pt>
                <c:pt idx="3">
                  <c:v>2012-2017</c:v>
                </c:pt>
                <c:pt idx="4">
                  <c:v>Всего наличие</c:v>
                </c:pt>
              </c:strCache>
            </c:strRef>
          </c:cat>
          <c:val>
            <c:numRef>
              <c:f>'Лист1 (3)'!$B$11:$B$15</c:f>
              <c:numCache>
                <c:formatCode>General</c:formatCode>
                <c:ptCount val="5"/>
                <c:pt idx="0">
                  <c:v>22</c:v>
                </c:pt>
                <c:pt idx="1">
                  <c:v>24</c:v>
                </c:pt>
                <c:pt idx="2">
                  <c:v>19</c:v>
                </c:pt>
                <c:pt idx="3">
                  <c:v>19</c:v>
                </c:pt>
                <c:pt idx="4">
                  <c:v>84</c:v>
                </c:pt>
              </c:numCache>
            </c:numRef>
          </c:val>
        </c:ser>
        <c:ser>
          <c:idx val="1"/>
          <c:order val="1"/>
          <c:tx>
            <c:strRef>
              <c:f>'Лист1 (3)'!$C$10</c:f>
              <c:strCache>
                <c:ptCount val="1"/>
                <c:pt idx="0">
                  <c:v>Мощность, тысяч тонн</c:v>
                </c:pt>
              </c:strCache>
            </c:strRef>
          </c:tx>
          <c:dLbls>
            <c:dLbl>
              <c:idx val="0"/>
              <c:layout>
                <c:manualLayout>
                  <c:x val="1.333885403956050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223142339926749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'Лист1 (3)'!$A$11:$A$15</c:f>
              <c:strCache>
                <c:ptCount val="5"/>
                <c:pt idx="0">
                  <c:v>до 1990</c:v>
                </c:pt>
                <c:pt idx="1">
                  <c:v>1990-2000</c:v>
                </c:pt>
                <c:pt idx="2">
                  <c:v>2001-2011</c:v>
                </c:pt>
                <c:pt idx="3">
                  <c:v>2012-2017</c:v>
                </c:pt>
                <c:pt idx="4">
                  <c:v>Всего наличие</c:v>
                </c:pt>
              </c:strCache>
            </c:strRef>
          </c:cat>
          <c:val>
            <c:numRef>
              <c:f>'Лист1 (3)'!$C$11:$C$15</c:f>
              <c:numCache>
                <c:formatCode>0.0</c:formatCode>
                <c:ptCount val="5"/>
                <c:pt idx="0">
                  <c:v>14.2</c:v>
                </c:pt>
                <c:pt idx="1">
                  <c:v>3.82</c:v>
                </c:pt>
                <c:pt idx="2">
                  <c:v>4.41</c:v>
                </c:pt>
                <c:pt idx="3">
                  <c:v>7.89</c:v>
                </c:pt>
                <c:pt idx="4">
                  <c:v>30.32</c:v>
                </c:pt>
              </c:numCache>
            </c:numRef>
          </c:val>
        </c:ser>
        <c:dLbls/>
        <c:axId val="80738176"/>
        <c:axId val="80739712"/>
      </c:barChart>
      <c:catAx>
        <c:axId val="80738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0739712"/>
        <c:crosses val="autoZero"/>
        <c:auto val="1"/>
        <c:lblAlgn val="ctr"/>
        <c:lblOffset val="100"/>
      </c:catAx>
      <c:valAx>
        <c:axId val="80739712"/>
        <c:scaling>
          <c:orientation val="minMax"/>
        </c:scaling>
        <c:delete val="1"/>
        <c:axPos val="l"/>
        <c:numFmt formatCode="General" sourceLinked="1"/>
        <c:tickLblPos val="none"/>
        <c:crossAx val="807381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6.6867135690612048E-2"/>
          <c:y val="0.85465083051668922"/>
          <c:w val="0.8722883899227144"/>
          <c:h val="0.1156381351611624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00118757162397"/>
          <c:y val="8.1195381139804457E-2"/>
          <c:w val="0.70086832895888029"/>
          <c:h val="0.80482487535947977"/>
        </c:manualLayout>
      </c:layout>
      <c:pieChart>
        <c:varyColors val="1"/>
        <c:ser>
          <c:idx val="0"/>
          <c:order val="0"/>
          <c:dPt>
            <c:idx val="0"/>
            <c:explosion val="6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BB-4FFE-B777-BAB7B0FB1E12}"/>
              </c:ext>
            </c:extLst>
          </c:dPt>
          <c:dPt>
            <c:idx val="1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BB-4FFE-B777-BAB7B0FB1E12}"/>
              </c:ext>
            </c:extLst>
          </c:dPt>
          <c:dPt>
            <c:idx val="2"/>
            <c:explosion val="15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BB-4FFE-B777-BAB7B0FB1E12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BB-4FFE-B777-BAB7B0FB1E12}"/>
              </c:ext>
            </c:extLst>
          </c:dPt>
          <c:dLbls>
            <c:dLbl>
              <c:idx val="0"/>
              <c:layout>
                <c:manualLayout>
                  <c:x val="-0.20715048464636254"/>
                  <c:y val="0.191420898783824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600" dirty="0" err="1"/>
                      <a:t>Перера-батыва-ющие</a:t>
                    </a:r>
                    <a:r>
                      <a:rPr lang="ru-RU" sz="1600" dirty="0"/>
                      <a:t>; </a:t>
                    </a:r>
                    <a:r>
                      <a:rPr lang="ru-RU" sz="1800" dirty="0"/>
                      <a:t>50</a:t>
                    </a:r>
                  </a:p>
                </c:rich>
              </c:tx>
              <c:spPr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BB-4FFE-B777-BAB7B0FB1E12}"/>
                </c:ext>
              </c:extLst>
            </c:dLbl>
            <c:dLbl>
              <c:idx val="1"/>
              <c:layout>
                <c:manualLayout>
                  <c:x val="-0.16297040774832727"/>
                  <c:y val="-0.2091826994903803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600" dirty="0">
                        <a:solidFill>
                          <a:schemeClr val="bg1"/>
                        </a:solidFill>
                      </a:rPr>
                      <a:t>Кредит-</a:t>
                    </a:r>
                    <a:r>
                      <a:rPr lang="ru-RU" sz="1600" dirty="0" err="1">
                        <a:solidFill>
                          <a:schemeClr val="bg1"/>
                        </a:solidFill>
                      </a:rPr>
                      <a:t>ные</a:t>
                    </a:r>
                    <a:r>
                      <a:rPr lang="ru-RU" sz="1600" dirty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2000" dirty="0">
                        <a:solidFill>
                          <a:schemeClr val="bg1"/>
                        </a:solidFill>
                      </a:rPr>
                      <a:t>91</a:t>
                    </a:r>
                  </a:p>
                </c:rich>
              </c:tx>
              <c:spPr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BB-4FFE-B777-BAB7B0FB1E12}"/>
                </c:ext>
              </c:extLst>
            </c:dLbl>
            <c:dLbl>
              <c:idx val="2"/>
              <c:layout>
                <c:manualLayout>
                  <c:x val="0.14066624154375071"/>
                  <c:y val="9.0303568545131593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Снаб</a:t>
                    </a:r>
                    <a:r>
                      <a:rPr lang="ru-RU" dirty="0" smtClean="0"/>
                      <a:t>-жен-</a:t>
                    </a:r>
                    <a:r>
                      <a:rPr lang="ru-RU" dirty="0" err="1" smtClean="0"/>
                      <a:t>ческо</a:t>
                    </a:r>
                    <a:r>
                      <a:rPr lang="ru-RU" dirty="0" smtClean="0"/>
                      <a:t>-сбыто-вые</a:t>
                    </a:r>
                    <a:r>
                      <a:rPr lang="ru-RU" dirty="0"/>
                      <a:t>; </a:t>
                    </a:r>
                  </a:p>
                  <a:p>
                    <a:r>
                      <a:rPr lang="ru-RU" sz="1800" dirty="0"/>
                      <a:t>11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BB-4FFE-B777-BAB7B0FB1E12}"/>
                </c:ext>
              </c:extLst>
            </c:dLbl>
            <c:dLbl>
              <c:idx val="3"/>
              <c:layout>
                <c:manualLayout>
                  <c:x val="0.2328197201582197"/>
                  <c:y val="0.10614297722330458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800" dirty="0"/>
                      <a:t>Иные; </a:t>
                    </a:r>
                  </a:p>
                  <a:p>
                    <a:pPr>
                      <a:defRPr sz="18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2000" dirty="0"/>
                      <a:t>71</a:t>
                    </a:r>
                  </a:p>
                </c:rich>
              </c:tx>
              <c:spPr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BB-4FFE-B777-BAB7B0FB1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Лист1!$A$4:$A$7</c:f>
              <c:strCache>
                <c:ptCount val="4"/>
                <c:pt idx="0">
                  <c:v>Перера-батыва-ющие</c:v>
                </c:pt>
                <c:pt idx="1">
                  <c:v>Кредит-ные</c:v>
                </c:pt>
                <c:pt idx="2">
                  <c:v>Снаб-жен-ческо-сбыто-вые</c:v>
                </c:pt>
                <c:pt idx="3">
                  <c:v>Иные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50</c:v>
                </c:pt>
                <c:pt idx="1">
                  <c:v>91</c:v>
                </c:pt>
                <c:pt idx="2">
                  <c:v>11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BB-4FFE-B777-BAB7B0FB1E12}"/>
            </c:ext>
          </c:extLst>
        </c:ser>
        <c:dLbls/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3792346498332453E-2"/>
          <c:y val="3.4996113252765644E-2"/>
          <c:w val="0.92653276955602515"/>
          <c:h val="0.63625549542114379"/>
        </c:manualLayout>
      </c:layout>
      <c:barChart>
        <c:barDir val="col"/>
        <c:grouping val="clustered"/>
        <c:ser>
          <c:idx val="0"/>
          <c:order val="0"/>
          <c:tx>
            <c:strRef>
              <c:f>Лист5!$A$4</c:f>
              <c:strCache>
                <c:ptCount val="1"/>
                <c:pt idx="0">
                  <c:v>С/х организации - всего</c:v>
                </c:pt>
              </c:strCache>
            </c:strRef>
          </c:tx>
          <c:dLbls>
            <c:txPr>
              <a:bodyPr/>
              <a:lstStyle/>
              <a:p>
                <a:pPr>
                  <a:defRPr sz="2400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Лист5!$B$3:$C$3</c:f>
              <c:strCache>
                <c:ptCount val="2"/>
                <c:pt idx="0">
                  <c:v>Кол-во организаций</c:v>
                </c:pt>
                <c:pt idx="1">
                  <c:v>Среднегодовая численность работников</c:v>
                </c:pt>
              </c:strCache>
            </c:strRef>
          </c:cat>
          <c:val>
            <c:numRef>
              <c:f>Лист5!$B$4:$C$4</c:f>
              <c:numCache>
                <c:formatCode>#,##0</c:formatCode>
                <c:ptCount val="2"/>
                <c:pt idx="0" formatCode="General">
                  <c:v>193</c:v>
                </c:pt>
                <c:pt idx="1">
                  <c:v>4848</c:v>
                </c:pt>
              </c:numCache>
            </c:numRef>
          </c:val>
        </c:ser>
        <c:ser>
          <c:idx val="1"/>
          <c:order val="1"/>
          <c:tx>
            <c:strRef>
              <c:f>Лист5!$A$5</c:f>
              <c:strCache>
                <c:ptCount val="1"/>
                <c:pt idx="0">
                  <c:v>С/х производственные кооперативы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3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2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Лист5!$B$3:$C$3</c:f>
              <c:strCache>
                <c:ptCount val="2"/>
                <c:pt idx="0">
                  <c:v>Кол-во организаций</c:v>
                </c:pt>
                <c:pt idx="1">
                  <c:v>Среднегодовая численность работников</c:v>
                </c:pt>
              </c:strCache>
            </c:strRef>
          </c:cat>
          <c:val>
            <c:numRef>
              <c:f>Лист5!$B$5:$C$5</c:f>
              <c:numCache>
                <c:formatCode>#,##0</c:formatCode>
                <c:ptCount val="2"/>
                <c:pt idx="0" formatCode="General">
                  <c:v>110</c:v>
                </c:pt>
                <c:pt idx="1">
                  <c:v>2055</c:v>
                </c:pt>
              </c:numCache>
            </c:numRef>
          </c:val>
        </c:ser>
        <c:dLbls/>
        <c:axId val="76896896"/>
        <c:axId val="76910976"/>
      </c:barChart>
      <c:catAx>
        <c:axId val="7689689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76910976"/>
        <c:crosses val="autoZero"/>
        <c:auto val="1"/>
        <c:lblAlgn val="ctr"/>
        <c:lblOffset val="100"/>
      </c:catAx>
      <c:valAx>
        <c:axId val="76910976"/>
        <c:scaling>
          <c:orientation val="minMax"/>
        </c:scaling>
        <c:delete val="1"/>
        <c:axPos val="l"/>
        <c:numFmt formatCode="General" sourceLinked="1"/>
        <c:tickLblPos val="none"/>
        <c:crossAx val="768968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521327732277042E-2"/>
          <c:y val="0.82106926673076053"/>
          <c:w val="0.90974011344839811"/>
          <c:h val="0.14911430846740095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590214930581484E-2"/>
          <c:y val="2.4043508941018536E-2"/>
          <c:w val="0.96819570138837052"/>
          <c:h val="0.6793468495602637"/>
        </c:manualLayout>
      </c:layout>
      <c:barChart>
        <c:barDir val="col"/>
        <c:grouping val="clustered"/>
        <c:ser>
          <c:idx val="0"/>
          <c:order val="0"/>
          <c:tx>
            <c:strRef>
              <c:f>'Доля СН'!$A$15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СН'!$B$14:$E$14</c:f>
              <c:numCache>
                <c:formatCode>0</c:formatCode>
                <c:ptCount val="4"/>
                <c:pt idx="0">
                  <c:v>1991</c:v>
                </c:pt>
                <c:pt idx="1">
                  <c:v>2001</c:v>
                </c:pt>
                <c:pt idx="2">
                  <c:v>2011</c:v>
                </c:pt>
                <c:pt idx="3">
                  <c:v>2017</c:v>
                </c:pt>
              </c:numCache>
            </c:numRef>
          </c:cat>
          <c:val>
            <c:numRef>
              <c:f>'Доля СН'!$B$15:$E$15</c:f>
              <c:numCache>
                <c:formatCode>0.0</c:formatCode>
                <c:ptCount val="4"/>
                <c:pt idx="0">
                  <c:v>26.214121547856493</c:v>
                </c:pt>
                <c:pt idx="1">
                  <c:v>26.815389402794715</c:v>
                </c:pt>
                <c:pt idx="2">
                  <c:v>26.209408541812913</c:v>
                </c:pt>
                <c:pt idx="3">
                  <c:v>25.729485086452332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1-4581-877A-1266E96F5185}"/>
            </c:ext>
          </c:extLst>
        </c:ser>
        <c:ser>
          <c:idx val="1"/>
          <c:order val="1"/>
          <c:tx>
            <c:strRef>
              <c:f>'Доля СН'!$A$16</c:f>
              <c:strCache>
                <c:ptCount val="1"/>
                <c:pt idx="0">
                  <c:v>Дальневосточный федеральный округ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СН'!$B$14:$E$14</c:f>
              <c:numCache>
                <c:formatCode>0</c:formatCode>
                <c:ptCount val="4"/>
                <c:pt idx="0">
                  <c:v>1991</c:v>
                </c:pt>
                <c:pt idx="1">
                  <c:v>2001</c:v>
                </c:pt>
                <c:pt idx="2">
                  <c:v>2011</c:v>
                </c:pt>
                <c:pt idx="3">
                  <c:v>2017</c:v>
                </c:pt>
              </c:numCache>
            </c:numRef>
          </c:cat>
          <c:val>
            <c:numRef>
              <c:f>'Доля СН'!$B$16:$E$16</c:f>
              <c:numCache>
                <c:formatCode>0.0</c:formatCode>
                <c:ptCount val="4"/>
                <c:pt idx="0">
                  <c:v>23.88348433348612</c:v>
                </c:pt>
                <c:pt idx="1">
                  <c:v>24.156320065151903</c:v>
                </c:pt>
                <c:pt idx="2">
                  <c:v>25.195276575784742</c:v>
                </c:pt>
                <c:pt idx="3">
                  <c:v>24.325086261149895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1-4581-877A-1266E96F5185}"/>
            </c:ext>
          </c:extLst>
        </c:ser>
        <c:ser>
          <c:idx val="2"/>
          <c:order val="2"/>
          <c:tx>
            <c:strRef>
              <c:f>'Доля СН'!$A$17</c:f>
              <c:strCache>
                <c:ptCount val="1"/>
                <c:pt idx="0">
                  <c:v>Республика Саха (Якутия)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СН'!$B$14:$E$14</c:f>
              <c:numCache>
                <c:formatCode>0</c:formatCode>
                <c:ptCount val="4"/>
                <c:pt idx="0">
                  <c:v>1991</c:v>
                </c:pt>
                <c:pt idx="1">
                  <c:v>2001</c:v>
                </c:pt>
                <c:pt idx="2">
                  <c:v>2011</c:v>
                </c:pt>
                <c:pt idx="3">
                  <c:v>2017</c:v>
                </c:pt>
              </c:numCache>
            </c:numRef>
          </c:cat>
          <c:val>
            <c:numRef>
              <c:f>'Доля СН'!$B$17:$E$17</c:f>
              <c:numCache>
                <c:formatCode>0.0</c:formatCode>
                <c:ptCount val="4"/>
                <c:pt idx="0">
                  <c:v>33.216322321250637</c:v>
                </c:pt>
                <c:pt idx="1">
                  <c:v>35.805209101410149</c:v>
                </c:pt>
                <c:pt idx="2">
                  <c:v>35.862888700120429</c:v>
                </c:pt>
                <c:pt idx="3">
                  <c:v>34.513494004684077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91-4581-877A-1266E96F5185}"/>
            </c:ext>
          </c:extLst>
        </c:ser>
        <c:dLbls/>
        <c:gapWidth val="219"/>
        <c:overlap val="-27"/>
        <c:axId val="78733696"/>
        <c:axId val="78735232"/>
      </c:barChart>
      <c:catAx>
        <c:axId val="78733696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8735232"/>
        <c:crosses val="autoZero"/>
        <c:auto val="1"/>
        <c:lblAlgn val="ctr"/>
        <c:lblOffset val="100"/>
      </c:catAx>
      <c:valAx>
        <c:axId val="78735232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78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0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2000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 sz="2000"/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6687612943035788E-2"/>
          <c:y val="3.1230716413612861E-2"/>
          <c:w val="0.95772874617728643"/>
          <c:h val="0.67714843270241154"/>
        </c:manualLayout>
      </c:layout>
      <c:barChart>
        <c:barDir val="col"/>
        <c:grouping val="clustered"/>
        <c:ser>
          <c:idx val="0"/>
          <c:order val="0"/>
          <c:tx>
            <c:strRef>
              <c:f>КРС!$B$49</c:f>
              <c:strCache>
                <c:ptCount val="1"/>
                <c:pt idx="0">
                  <c:v>Поголовье КРС, тыс. голов</c:v>
                </c:pt>
              </c:strCache>
            </c:strRef>
          </c:tx>
          <c:dLbls>
            <c:dLbl>
              <c:idx val="0"/>
              <c:layout>
                <c:manualLayout>
                  <c:x val="-1.0014307279725503E-2"/>
                  <c:y val="-4.6216060080878103E-3"/>
                </c:manualLayout>
              </c:layout>
              <c:showVal val="1"/>
            </c:dLbl>
            <c:dLbl>
              <c:idx val="2"/>
              <c:layout>
                <c:manualLayout>
                  <c:x val="-5.2151245730373405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25-47BE-BF5E-02E408A77F3A}"/>
                </c:ext>
              </c:extLst>
            </c:dLbl>
            <c:dLbl>
              <c:idx val="3"/>
              <c:layout>
                <c:manualLayout>
                  <c:x val="-5.2151245730373405E-3"/>
                  <c:y val="2.812939521800281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25-47BE-BF5E-02E408A77F3A}"/>
                </c:ext>
              </c:extLst>
            </c:dLbl>
            <c:dLbl>
              <c:idx val="4"/>
              <c:layout>
                <c:manualLayout>
                  <c:x val="-6.9534994307164557E-3"/>
                  <c:y val="2.812939521800281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25-47BE-BF5E-02E408A77F3A}"/>
                </c:ext>
              </c:extLst>
            </c:dLbl>
            <c:dLbl>
              <c:idx val="5"/>
              <c:layout>
                <c:manualLayout>
                  <c:x val="-6.9534994307164557E-3"/>
                  <c:y val="8.438818565400843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25-47BE-BF5E-02E408A77F3A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КРС!$A$50:$A$54</c:f>
              <c:strCache>
                <c:ptCount val="5"/>
                <c:pt idx="0">
                  <c:v>Дальне- восточный ФО - всего</c:v>
                </c:pt>
                <c:pt idx="1">
                  <c:v>Республика Саха (Якутия)</c:v>
                </c:pt>
                <c:pt idx="2">
                  <c:v>Амурская область</c:v>
                </c:pt>
                <c:pt idx="3">
                  <c:v>Приморский край</c:v>
                </c:pt>
                <c:pt idx="4">
                  <c:v>Другие субъекты ДФО</c:v>
                </c:pt>
              </c:strCache>
            </c:strRef>
          </c:cat>
          <c:val>
            <c:numRef>
              <c:f>КРС!$B$50:$B$54</c:f>
              <c:numCache>
                <c:formatCode>0.0</c:formatCode>
                <c:ptCount val="5"/>
                <c:pt idx="0">
                  <c:v>394.59599999999995</c:v>
                </c:pt>
                <c:pt idx="1">
                  <c:v>186.6</c:v>
                </c:pt>
                <c:pt idx="2">
                  <c:v>82.117999999999995</c:v>
                </c:pt>
                <c:pt idx="3">
                  <c:v>64.751999999999995</c:v>
                </c:pt>
                <c:pt idx="4">
                  <c:v>61.126000000000012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25-47BE-BF5E-02E408A77F3A}"/>
            </c:ext>
          </c:extLst>
        </c:ser>
        <c:ser>
          <c:idx val="1"/>
          <c:order val="1"/>
          <c:tx>
            <c:strRef>
              <c:f>КРС!$C$49</c:f>
              <c:strCache>
                <c:ptCount val="1"/>
                <c:pt idx="0">
                  <c:v>Валовой надой молока, тыс. тонн</c:v>
                </c:pt>
              </c:strCache>
            </c:strRef>
          </c:tx>
          <c:dLbls>
            <c:dLbl>
              <c:idx val="0"/>
              <c:layout>
                <c:manualLayout>
                  <c:x val="4.1589226633010788E-4"/>
                  <c:y val="-5.02115434617949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125-47BE-BF5E-02E408A77F3A}"/>
                </c:ext>
              </c:extLst>
            </c:dLbl>
            <c:dLbl>
              <c:idx val="1"/>
              <c:layout>
                <c:manualLayout>
                  <c:x val="1.0014307279725514E-2"/>
                  <c:y val="6.7299648416744868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КРС!$A$50:$A$54</c:f>
              <c:strCache>
                <c:ptCount val="5"/>
                <c:pt idx="0">
                  <c:v>Дальне- восточный ФО - всего</c:v>
                </c:pt>
                <c:pt idx="1">
                  <c:v>Республика Саха (Якутия)</c:v>
                </c:pt>
                <c:pt idx="2">
                  <c:v>Амурская область</c:v>
                </c:pt>
                <c:pt idx="3">
                  <c:v>Приморский край</c:v>
                </c:pt>
                <c:pt idx="4">
                  <c:v>Другие субъекты ДФО</c:v>
                </c:pt>
              </c:strCache>
            </c:strRef>
          </c:cat>
          <c:val>
            <c:numRef>
              <c:f>КРС!$C$50:$C$54</c:f>
              <c:numCache>
                <c:formatCode>General</c:formatCode>
                <c:ptCount val="5"/>
                <c:pt idx="0" formatCode="0.0">
                  <c:v>535.80000000000007</c:v>
                </c:pt>
                <c:pt idx="1">
                  <c:v>164.6</c:v>
                </c:pt>
                <c:pt idx="2">
                  <c:v>147.69999999999999</c:v>
                </c:pt>
                <c:pt idx="3">
                  <c:v>125.1</c:v>
                </c:pt>
                <c:pt idx="4" formatCode="0.0">
                  <c:v>98.40000000000002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25-47BE-BF5E-02E408A77F3A}"/>
            </c:ext>
          </c:extLst>
        </c:ser>
        <c:dLbls/>
        <c:axId val="78803328"/>
        <c:axId val="78804864"/>
      </c:barChart>
      <c:catAx>
        <c:axId val="78803328"/>
        <c:scaling>
          <c:orientation val="minMax"/>
        </c:scaling>
        <c:axPos val="b"/>
        <c:numFmt formatCode="General" sourceLinked="0"/>
        <c:tickLblPos val="nextTo"/>
        <c:crossAx val="78804864"/>
        <c:crosses val="autoZero"/>
        <c:auto val="1"/>
        <c:lblAlgn val="ctr"/>
        <c:lblOffset val="100"/>
      </c:catAx>
      <c:valAx>
        <c:axId val="78804864"/>
        <c:scaling>
          <c:orientation val="minMax"/>
        </c:scaling>
        <c:delete val="1"/>
        <c:axPos val="l"/>
        <c:numFmt formatCode="0.0" sourceLinked="1"/>
        <c:tickLblPos val="none"/>
        <c:crossAx val="788033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414570017299181"/>
          <c:y val="0.83842610661535588"/>
          <c:w val="0.51082463258250077"/>
          <c:h val="0.14469611575849381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C3-4B15-85C1-E65C546F906E}"/>
              </c:ext>
            </c:extLst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C3-4B15-85C1-E65C546F90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Лошади!$A$103:$A$117</c:f>
              <c:strCache>
                <c:ptCount val="15"/>
                <c:pt idx="0">
                  <c:v>Российская Федерация</c:v>
                </c:pt>
                <c:pt idx="1">
                  <c:v>Республика Саха (Якутия)</c:v>
                </c:pt>
                <c:pt idx="2">
                  <c:v>Республика Алтай</c:v>
                </c:pt>
                <c:pt idx="3">
                  <c:v>Республика Башкортостан</c:v>
                </c:pt>
                <c:pt idx="4">
                  <c:v>Забайкальский край</c:v>
                </c:pt>
                <c:pt idx="5">
                  <c:v>Республика Тыва</c:v>
                </c:pt>
                <c:pt idx="6">
                  <c:v>Алтайский край</c:v>
                </c:pt>
                <c:pt idx="7">
                  <c:v>Республика Бурятия</c:v>
                </c:pt>
                <c:pt idx="8">
                  <c:v>Омская область</c:v>
                </c:pt>
                <c:pt idx="9">
                  <c:v>Иркутская область</c:v>
                </c:pt>
                <c:pt idx="10">
                  <c:v>Республика Хакасия</c:v>
                </c:pt>
                <c:pt idx="11">
                  <c:v>Республика Дагестан</c:v>
                </c:pt>
                <c:pt idx="12">
                  <c:v>Астраханская область</c:v>
                </c:pt>
                <c:pt idx="13">
                  <c:v>Новосибирская область</c:v>
                </c:pt>
                <c:pt idx="14">
                  <c:v>Другие субъекты РФ</c:v>
                </c:pt>
              </c:strCache>
            </c:strRef>
          </c:cat>
          <c:val>
            <c:numRef>
              <c:f>Лошади!$B$103:$B$117</c:f>
              <c:numCache>
                <c:formatCode>#,##0.####</c:formatCode>
                <c:ptCount val="15"/>
                <c:pt idx="0">
                  <c:v>1381.3</c:v>
                </c:pt>
                <c:pt idx="1">
                  <c:v>181.5</c:v>
                </c:pt>
                <c:pt idx="2">
                  <c:v>154.4</c:v>
                </c:pt>
                <c:pt idx="3" formatCode="#,##0.0">
                  <c:v>123.8</c:v>
                </c:pt>
                <c:pt idx="4" formatCode="#,##0.0">
                  <c:v>93.3</c:v>
                </c:pt>
                <c:pt idx="5" formatCode="#,##0.0">
                  <c:v>73.8</c:v>
                </c:pt>
                <c:pt idx="6" formatCode="#,##0.0">
                  <c:v>67</c:v>
                </c:pt>
                <c:pt idx="7" formatCode="#,##0.0">
                  <c:v>63</c:v>
                </c:pt>
                <c:pt idx="8" formatCode="#,##0.0">
                  <c:v>44.1</c:v>
                </c:pt>
                <c:pt idx="9" formatCode="#,##0.0">
                  <c:v>39.200000000000003</c:v>
                </c:pt>
                <c:pt idx="10" formatCode="#,##0.0">
                  <c:v>35.9</c:v>
                </c:pt>
                <c:pt idx="11" formatCode="#,##0.0">
                  <c:v>33</c:v>
                </c:pt>
                <c:pt idx="12" formatCode="#,##0.0">
                  <c:v>32.700000000000003</c:v>
                </c:pt>
                <c:pt idx="13" formatCode="#,##0.0">
                  <c:v>32.1</c:v>
                </c:pt>
                <c:pt idx="14">
                  <c:v>407.49999999999983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C3-4B15-85C1-E65C546F906E}"/>
            </c:ext>
          </c:extLst>
        </c:ser>
        <c:dLbls/>
        <c:gapWidth val="100"/>
        <c:axId val="78673024"/>
        <c:axId val="78674560"/>
      </c:barChart>
      <c:catAx>
        <c:axId val="78673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8674560"/>
        <c:crosses val="autoZero"/>
        <c:auto val="1"/>
        <c:lblAlgn val="ctr"/>
        <c:lblOffset val="100"/>
      </c:catAx>
      <c:valAx>
        <c:axId val="78674560"/>
        <c:scaling>
          <c:orientation val="minMax"/>
        </c:scaling>
        <c:delete val="1"/>
        <c:axPos val="b"/>
        <c:numFmt formatCode="#,##0.####" sourceLinked="1"/>
        <c:majorTickMark val="none"/>
        <c:tickLblPos val="none"/>
        <c:crossAx val="786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937862698355378E-2"/>
          <c:y val="9.4300426888519709E-2"/>
          <c:w val="0.95803058919379325"/>
          <c:h val="0.56012927450409866"/>
        </c:manualLayout>
      </c:layout>
      <c:barChart>
        <c:barDir val="col"/>
        <c:grouping val="clustered"/>
        <c:ser>
          <c:idx val="1"/>
          <c:order val="1"/>
          <c:tx>
            <c:strRef>
              <c:f>'4.3=65'!$A$16</c:f>
              <c:strCache>
                <c:ptCount val="1"/>
                <c:pt idx="0">
                  <c:v>Объем централизованной заготовки молока</c:v>
                </c:pt>
              </c:strCache>
            </c:strRef>
          </c:tx>
          <c:spPr>
            <a:solidFill>
              <a:schemeClr val="tx2"/>
            </a:solidFill>
            <a:ln w="50800"/>
          </c:spPr>
          <c:dLbls>
            <c:dLbl>
              <c:idx val="0"/>
              <c:layout>
                <c:manualLayout>
                  <c:x val="-1.3571389872137544E-2"/>
                  <c:y val="6.4746108283810274E-3"/>
                </c:manualLayout>
              </c:layout>
              <c:showVal val="1"/>
            </c:dLbl>
            <c:dLbl>
              <c:idx val="1"/>
              <c:layout>
                <c:manualLayout>
                  <c:x val="-1.3587342579883937E-2"/>
                  <c:y val="3.7564094714255896E-3"/>
                </c:manualLayout>
              </c:layout>
              <c:showVal val="1"/>
            </c:dLbl>
            <c:dLbl>
              <c:idx val="2"/>
              <c:layout>
                <c:manualLayout>
                  <c:x val="-1.5482554359604137E-2"/>
                  <c:y val="6.714386400233475E-3"/>
                </c:manualLayout>
              </c:layout>
              <c:showVal val="1"/>
            </c:dLbl>
            <c:dLbl>
              <c:idx val="3"/>
              <c:layout>
                <c:manualLayout>
                  <c:x val="-1.3571239374894652E-2"/>
                  <c:y val="6.714386400233475E-3"/>
                </c:manualLayout>
              </c:layout>
              <c:showVal val="1"/>
            </c:dLbl>
            <c:dLbl>
              <c:idx val="4"/>
              <c:layout>
                <c:manualLayout>
                  <c:x val="-1.5474578005730941E-2"/>
                  <c:y val="3.8764089887459671E-3"/>
                </c:manualLayout>
              </c:layout>
              <c:showVal val="1"/>
            </c:dLbl>
            <c:dLbl>
              <c:idx val="5"/>
              <c:layout>
                <c:manualLayout>
                  <c:x val="-9.5565770469947797E-3"/>
                  <c:y val="-7.931206518258611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'4.3=65'!$B$14:$G$14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(оценка)</c:v>
                </c:pt>
              </c:strCache>
            </c:strRef>
          </c:cat>
          <c:val>
            <c:numRef>
              <c:f>'4.3=65'!$B$16:$G$16</c:f>
              <c:numCache>
                <c:formatCode>0.0</c:formatCode>
                <c:ptCount val="6"/>
                <c:pt idx="0">
                  <c:v>73.452649999999991</c:v>
                </c:pt>
                <c:pt idx="1">
                  <c:v>71.345802700000021</c:v>
                </c:pt>
                <c:pt idx="2">
                  <c:v>72.054904000000022</c:v>
                </c:pt>
                <c:pt idx="3">
                  <c:v>72.84585300000002</c:v>
                </c:pt>
                <c:pt idx="4">
                  <c:v>76.341565599999996</c:v>
                </c:pt>
                <c:pt idx="5" formatCode="General">
                  <c:v>77.7</c:v>
                </c:pt>
              </c:numCache>
            </c:numRef>
          </c:val>
        </c:ser>
        <c:ser>
          <c:idx val="2"/>
          <c:order val="2"/>
          <c:tx>
            <c:strRef>
              <c:f>'4.3=65'!$A$17</c:f>
              <c:strCache>
                <c:ptCount val="1"/>
                <c:pt idx="0">
                  <c:v>Объем заготовки молока с государственной поддержкой</c:v>
                </c:pt>
              </c:strCache>
            </c:strRef>
          </c:tx>
          <c:spPr>
            <a:solidFill>
              <a:srgbClr val="C00000"/>
            </a:solidFill>
            <a:ln w="50800"/>
          </c:spPr>
          <c:dLbls>
            <c:dLbl>
              <c:idx val="0"/>
              <c:layout>
                <c:manualLayout>
                  <c:x val="1.3219075826530894E-2"/>
                  <c:y val="4.1164080233867225E-3"/>
                </c:manualLayout>
              </c:layout>
              <c:showVal val="1"/>
            </c:dLbl>
            <c:dLbl>
              <c:idx val="1"/>
              <c:layout>
                <c:manualLayout>
                  <c:x val="9.3803426521226162E-3"/>
                  <c:y val="4.1164080233867225E-3"/>
                </c:manualLayout>
              </c:layout>
              <c:showVal val="1"/>
            </c:dLbl>
            <c:dLbl>
              <c:idx val="2"/>
              <c:layout>
                <c:manualLayout>
                  <c:x val="9.3964458571119003E-3"/>
                  <c:y val="4.3564070580274757E-3"/>
                </c:manualLayout>
              </c:layout>
              <c:showVal val="1"/>
            </c:dLbl>
            <c:dLbl>
              <c:idx val="3"/>
              <c:layout>
                <c:manualLayout>
                  <c:x val="1.130776084182138E-2"/>
                  <c:y val="-1.5595467995882925E-3"/>
                </c:manualLayout>
              </c:layout>
              <c:showVal val="1"/>
            </c:dLbl>
            <c:dLbl>
              <c:idx val="4"/>
              <c:layout>
                <c:manualLayout>
                  <c:x val="1.130776084182138E-2"/>
                  <c:y val="-1.5595467995882404E-3"/>
                </c:manualLayout>
              </c:layout>
              <c:showVal val="1"/>
            </c:dLbl>
            <c:dLbl>
              <c:idx val="5"/>
              <c:layout>
                <c:manualLayout>
                  <c:x val="1.146793874754657E-2"/>
                  <c:y val="-8.8330055101305794E-4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'4.3=65'!$B$14:$G$14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(оценка)</c:v>
                </c:pt>
              </c:strCache>
            </c:strRef>
          </c:cat>
          <c:val>
            <c:numRef>
              <c:f>'4.3=65'!$B$17:$G$17</c:f>
              <c:numCache>
                <c:formatCode>General</c:formatCode>
                <c:ptCount val="6"/>
                <c:pt idx="0">
                  <c:v>70.900000000000006</c:v>
                </c:pt>
                <c:pt idx="1">
                  <c:v>69.2</c:v>
                </c:pt>
                <c:pt idx="2">
                  <c:v>70.099999999999994</c:v>
                </c:pt>
                <c:pt idx="3">
                  <c:v>70.900000000000006</c:v>
                </c:pt>
                <c:pt idx="4" formatCode="0.0">
                  <c:v>75</c:v>
                </c:pt>
                <c:pt idx="5">
                  <c:v>76.7</c:v>
                </c:pt>
              </c:numCache>
            </c:numRef>
          </c:val>
        </c:ser>
        <c:dLbls/>
        <c:gapWidth val="100"/>
        <c:axId val="80050432"/>
        <c:axId val="80072704"/>
      </c:barChart>
      <c:lineChart>
        <c:grouping val="standard"/>
        <c:ser>
          <c:idx val="0"/>
          <c:order val="0"/>
          <c:tx>
            <c:strRef>
              <c:f>'4.3=65'!$A$15</c:f>
              <c:strCache>
                <c:ptCount val="1"/>
                <c:pt idx="0">
                  <c:v>Реализация молока и молочных продуктов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7533375921193957E-2"/>
                  <c:y val="-5.8464877287817803E-2"/>
                </c:manualLayout>
              </c:layout>
              <c:showVal val="1"/>
            </c:dLbl>
            <c:dLbl>
              <c:idx val="1"/>
              <c:layout>
                <c:manualLayout>
                  <c:x val="-4.5614028996778126E-2"/>
                  <c:y val="-4.3760466649068498E-2"/>
                </c:manualLayout>
              </c:layout>
              <c:showVal val="1"/>
            </c:dLbl>
            <c:dLbl>
              <c:idx val="2"/>
              <c:layout>
                <c:manualLayout>
                  <c:x val="-5.137206977002555E-2"/>
                  <c:y val="-4.7850471922973987E-2"/>
                </c:manualLayout>
              </c:layout>
              <c:showVal val="1"/>
            </c:dLbl>
            <c:dLbl>
              <c:idx val="3"/>
              <c:layout>
                <c:manualLayout>
                  <c:x val="-4.8553517201792393E-2"/>
                  <c:y val="-5.3766273309654104E-2"/>
                </c:manualLayout>
              </c:layout>
              <c:showVal val="1"/>
            </c:dLbl>
            <c:dLbl>
              <c:idx val="4"/>
              <c:layout>
                <c:manualLayout>
                  <c:x val="-4.6634286005258672E-2"/>
                  <c:y val="-5.663908117504316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'4.3=65'!$B$14:$G$14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(оценка)</c:v>
                </c:pt>
              </c:strCache>
            </c:strRef>
          </c:cat>
          <c:val>
            <c:numRef>
              <c:f>'4.3=65'!$B$15:$G$15</c:f>
              <c:numCache>
                <c:formatCode>0.0</c:formatCode>
                <c:ptCount val="6"/>
                <c:pt idx="0">
                  <c:v>109.17299999999999</c:v>
                </c:pt>
                <c:pt idx="1">
                  <c:v>103.94900000000001</c:v>
                </c:pt>
                <c:pt idx="2">
                  <c:v>105.627</c:v>
                </c:pt>
                <c:pt idx="3">
                  <c:v>107.639</c:v>
                </c:pt>
                <c:pt idx="4">
                  <c:v>117.974</c:v>
                </c:pt>
              </c:numCache>
            </c:numRef>
          </c:val>
        </c:ser>
        <c:dLbls/>
        <c:marker val="1"/>
        <c:axId val="80050432"/>
        <c:axId val="80072704"/>
      </c:lineChart>
      <c:catAx>
        <c:axId val="80050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0072704"/>
        <c:crosses val="autoZero"/>
        <c:auto val="1"/>
        <c:lblAlgn val="ctr"/>
        <c:lblOffset val="100"/>
      </c:catAx>
      <c:valAx>
        <c:axId val="80072704"/>
        <c:scaling>
          <c:orientation val="minMax"/>
          <c:max val="120"/>
          <c:min val="0"/>
        </c:scaling>
        <c:delete val="1"/>
        <c:axPos val="l"/>
        <c:numFmt formatCode="0.0" sourceLinked="1"/>
        <c:tickLblPos val="none"/>
        <c:crossAx val="80050432"/>
        <c:crosses val="autoZero"/>
        <c:crossBetween val="between"/>
        <c:majorUnit val="40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ysClr val="windowText" lastClr="0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1.4887234751694258E-2"/>
          <c:y val="0.75541215700137954"/>
          <c:w val="0.94213906788134649"/>
          <c:h val="0.22745092868900191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7334681322624177E-2"/>
          <c:y val="3.2034333047830446E-2"/>
          <c:w val="0.9564131763137429"/>
          <c:h val="0.60077406984274828"/>
        </c:manualLayout>
      </c:layout>
      <c:barChart>
        <c:barDir val="col"/>
        <c:grouping val="clustered"/>
        <c:ser>
          <c:idx val="0"/>
          <c:order val="0"/>
          <c:tx>
            <c:strRef>
              <c:f>Лист3!$A$4</c:f>
              <c:strCache>
                <c:ptCount val="1"/>
                <c:pt idx="0">
                  <c:v>Средние потребительские цены на 1 кг молока цельного пастеризованного 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Лист3!$B$3:$G$3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Лист3!$B$4:$G$4</c:f>
              <c:numCache>
                <c:formatCode>General</c:formatCode>
                <c:ptCount val="6"/>
                <c:pt idx="0">
                  <c:v>54.290000000000006</c:v>
                </c:pt>
                <c:pt idx="1">
                  <c:v>58.92</c:v>
                </c:pt>
                <c:pt idx="2">
                  <c:v>65.66</c:v>
                </c:pt>
                <c:pt idx="3">
                  <c:v>74.92</c:v>
                </c:pt>
                <c:pt idx="4">
                  <c:v>77.349999999999994</c:v>
                </c:pt>
              </c:numCache>
            </c:numRef>
          </c:val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Ставка господдержки из бюджета РС(Я) на заготовку 1 кг сырого молока</c:v>
                </c:pt>
              </c:strCache>
            </c:strRef>
          </c:tx>
          <c:dLbls>
            <c:dLbl>
              <c:idx val="0"/>
              <c:layout>
                <c:manualLayout>
                  <c:x val="2.0421689256749247E-2"/>
                  <c:y val="8.0810708542238211E-3"/>
                </c:manualLayout>
              </c:layout>
              <c:showVal val="1"/>
            </c:dLbl>
            <c:dLbl>
              <c:idx val="1"/>
              <c:layout>
                <c:manualLayout>
                  <c:x val="1.6476757212161616E-2"/>
                  <c:y val="-1.160468043922779E-3"/>
                </c:manualLayout>
              </c:layout>
              <c:showVal val="1"/>
            </c:dLbl>
            <c:dLbl>
              <c:idx val="2"/>
              <c:layout>
                <c:manualLayout>
                  <c:x val="2.0885989519683002E-2"/>
                  <c:y val="-1.7355173442582395E-3"/>
                </c:manualLayout>
              </c:layout>
              <c:showVal val="1"/>
            </c:dLbl>
            <c:dLbl>
              <c:idx val="3"/>
              <c:layout>
                <c:manualLayout>
                  <c:x val="1.4697441025071287E-3"/>
                  <c:y val="-2.3103847245366082E-3"/>
                </c:manualLayout>
              </c:layout>
              <c:showVal val="1"/>
            </c:dLbl>
            <c:dLbl>
              <c:idx val="4"/>
              <c:layout>
                <c:manualLayout>
                  <c:x val="5.8789764100285165E-3"/>
                  <c:y val="-2.3103847245366082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Лист3!$B$3:$G$3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Лист3!$B$5:$G$5</c:f>
              <c:numCache>
                <c:formatCode>General</c:formatCode>
                <c:ptCount val="6"/>
                <c:pt idx="0">
                  <c:v>18.899999999999999</c:v>
                </c:pt>
                <c:pt idx="1">
                  <c:v>19.3</c:v>
                </c:pt>
                <c:pt idx="2">
                  <c:v>19.3</c:v>
                </c:pt>
                <c:pt idx="3">
                  <c:v>30</c:v>
                </c:pt>
                <c:pt idx="4">
                  <c:v>30</c:v>
                </c:pt>
                <c:pt idx="5">
                  <c:v>35</c:v>
                </c:pt>
              </c:numCache>
            </c:numRef>
          </c:val>
        </c:ser>
        <c:dLbls/>
        <c:axId val="79972608"/>
        <c:axId val="79982592"/>
      </c:barChart>
      <c:catAx>
        <c:axId val="79972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9982592"/>
        <c:crosses val="autoZero"/>
        <c:auto val="1"/>
        <c:lblAlgn val="ctr"/>
        <c:lblOffset val="100"/>
      </c:catAx>
      <c:valAx>
        <c:axId val="79982592"/>
        <c:scaling>
          <c:orientation val="minMax"/>
          <c:max val="100"/>
          <c:min val="0"/>
        </c:scaling>
        <c:delete val="1"/>
        <c:axPos val="l"/>
        <c:numFmt formatCode="General" sourceLinked="1"/>
        <c:tickLblPos val="none"/>
        <c:crossAx val="79972608"/>
        <c:crosses val="autoZero"/>
        <c:crossBetween val="between"/>
        <c:majorUnit val="25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654721180194167E-2"/>
          <c:y val="0.738763946664728"/>
          <c:w val="0.94637824717472308"/>
          <c:h val="0.23514639028169371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6397439382749608E-2"/>
          <c:y val="3.8419430692057645E-2"/>
          <c:w val="0.95727884787038697"/>
          <c:h val="0.6384667391312466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Государственный бюджет Республики Саха (Якутия) 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(план)</c:v>
                </c:pt>
              </c:strCache>
            </c:strRef>
          </c:cat>
          <c:val>
            <c:numRef>
              <c:f>Лист1!$B$4:$H$4</c:f>
              <c:numCache>
                <c:formatCode>#,##0.0</c:formatCode>
                <c:ptCount val="7"/>
                <c:pt idx="0">
                  <c:v>1528.2</c:v>
                </c:pt>
                <c:pt idx="1">
                  <c:v>1427.4</c:v>
                </c:pt>
                <c:pt idx="2">
                  <c:v>1371.5</c:v>
                </c:pt>
                <c:pt idx="3">
                  <c:v>2100.1999999999998</c:v>
                </c:pt>
                <c:pt idx="4">
                  <c:v>2245.1</c:v>
                </c:pt>
                <c:pt idx="5">
                  <c:v>2535.1999999999998</c:v>
                </c:pt>
                <c:pt idx="6">
                  <c:v>2621.5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2"/>
              <c:layout>
                <c:manualLayout>
                  <c:x val="5.7579563698034629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515912739606926E-2"/>
                  <c:y val="2.9781243866412134E-3"/>
                </c:manualLayout>
              </c:layout>
              <c:showVal val="1"/>
            </c:dLbl>
            <c:dLbl>
              <c:idx val="4"/>
              <c:layout>
                <c:manualLayout>
                  <c:x val="1.1515912739606926E-2"/>
                  <c:y val="2.9781243866411041E-3"/>
                </c:manualLayout>
              </c:layout>
              <c:showVal val="1"/>
            </c:dLbl>
            <c:dLbl>
              <c:idx val="5"/>
              <c:layout>
                <c:manualLayout>
                  <c:x val="1.3435231529541273E-2"/>
                  <c:y val="2.9781243866412134E-3"/>
                </c:manualLayout>
              </c:layout>
              <c:showVal val="1"/>
            </c:dLbl>
            <c:dLbl>
              <c:idx val="6"/>
              <c:layout>
                <c:manualLayout>
                  <c:x val="1.128899759775464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Лист1!$B$3:$H$3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(план)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2" formatCode="0.0">
                  <c:v>8.41</c:v>
                </c:pt>
                <c:pt idx="3" formatCode="0.0">
                  <c:v>16.14</c:v>
                </c:pt>
                <c:pt idx="4" formatCode="0.0">
                  <c:v>84.679999999999993</c:v>
                </c:pt>
                <c:pt idx="5" formatCode="0.0">
                  <c:v>28.419999999999998</c:v>
                </c:pt>
                <c:pt idx="6" formatCode="0.0">
                  <c:v>10</c:v>
                </c:pt>
              </c:numCache>
            </c:numRef>
          </c:val>
        </c:ser>
        <c:dLbls/>
        <c:axId val="80103296"/>
        <c:axId val="80104832"/>
      </c:barChart>
      <c:catAx>
        <c:axId val="80103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0104832"/>
        <c:crosses val="autoZero"/>
        <c:auto val="1"/>
        <c:lblAlgn val="ctr"/>
        <c:lblOffset val="100"/>
      </c:catAx>
      <c:valAx>
        <c:axId val="80104832"/>
        <c:scaling>
          <c:orientation val="minMax"/>
        </c:scaling>
        <c:delete val="1"/>
        <c:axPos val="l"/>
        <c:numFmt formatCode="#,##0.0" sourceLinked="1"/>
        <c:tickLblPos val="none"/>
        <c:crossAx val="801032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8.1582465336274123E-3"/>
          <c:y val="0.82460321907088474"/>
          <c:w val="0.85612898494578094"/>
          <c:h val="0.13938057725135122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60" cy="496887"/>
          </a:xfrm>
          <a:prstGeom prst="rect">
            <a:avLst/>
          </a:prstGeom>
        </p:spPr>
        <p:txBody>
          <a:bodyPr vert="horz" lIns="90965" tIns="45483" rIns="90965" bIns="454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60" cy="496887"/>
          </a:xfrm>
          <a:prstGeom prst="rect">
            <a:avLst/>
          </a:prstGeom>
        </p:spPr>
        <p:txBody>
          <a:bodyPr vert="horz" lIns="90965" tIns="45483" rIns="90965" bIns="45483" rtlCol="0"/>
          <a:lstStyle>
            <a:lvl1pPr algn="r">
              <a:defRPr sz="1200"/>
            </a:lvl1pPr>
          </a:lstStyle>
          <a:p>
            <a:fld id="{F8E42CD5-9273-4662-BDA4-FB134EB9EC7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5660" cy="496886"/>
          </a:xfrm>
          <a:prstGeom prst="rect">
            <a:avLst/>
          </a:prstGeom>
        </p:spPr>
        <p:txBody>
          <a:bodyPr vert="horz" lIns="90965" tIns="45483" rIns="90965" bIns="454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165"/>
            <a:ext cx="2945660" cy="496886"/>
          </a:xfrm>
          <a:prstGeom prst="rect">
            <a:avLst/>
          </a:prstGeom>
        </p:spPr>
        <p:txBody>
          <a:bodyPr vert="horz" lIns="90965" tIns="45483" rIns="90965" bIns="45483" rtlCol="0" anchor="b"/>
          <a:lstStyle>
            <a:lvl1pPr algn="r">
              <a:defRPr sz="1200"/>
            </a:lvl1pPr>
          </a:lstStyle>
          <a:p>
            <a:fld id="{A13A91D5-4912-4DEC-85B4-CDFE8A4D3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281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99" cy="496809"/>
          </a:xfrm>
          <a:prstGeom prst="rect">
            <a:avLst/>
          </a:prstGeom>
        </p:spPr>
        <p:txBody>
          <a:bodyPr vert="horz" lIns="90965" tIns="45483" rIns="90965" bIns="4548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3"/>
            <a:ext cx="2946399" cy="496809"/>
          </a:xfrm>
          <a:prstGeom prst="rect">
            <a:avLst/>
          </a:prstGeom>
        </p:spPr>
        <p:txBody>
          <a:bodyPr vert="horz" lIns="90965" tIns="45483" rIns="90965" bIns="45483" rtlCol="0"/>
          <a:lstStyle>
            <a:lvl1pPr algn="r">
              <a:defRPr sz="1200"/>
            </a:lvl1pPr>
          </a:lstStyle>
          <a:p>
            <a:pPr>
              <a:defRPr/>
            </a:pPr>
            <a:fld id="{661F97E2-8D7C-41A9-BADC-D23BF2FC256E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3" rIns="90965" bIns="4548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710"/>
            <a:ext cx="5438775" cy="4466511"/>
          </a:xfrm>
          <a:prstGeom prst="rect">
            <a:avLst/>
          </a:prstGeom>
        </p:spPr>
        <p:txBody>
          <a:bodyPr vert="horz" lIns="90965" tIns="45483" rIns="90965" bIns="4548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5"/>
            <a:ext cx="2946399" cy="496809"/>
          </a:xfrm>
          <a:prstGeom prst="rect">
            <a:avLst/>
          </a:prstGeom>
        </p:spPr>
        <p:txBody>
          <a:bodyPr vert="horz" lIns="90965" tIns="45483" rIns="90965" bIns="454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8245"/>
            <a:ext cx="2946399" cy="496809"/>
          </a:xfrm>
          <a:prstGeom prst="rect">
            <a:avLst/>
          </a:prstGeom>
        </p:spPr>
        <p:txBody>
          <a:bodyPr vert="horz" lIns="90965" tIns="45483" rIns="90965" bIns="45483" rtlCol="0" anchor="b"/>
          <a:lstStyle>
            <a:lvl1pPr algn="r">
              <a:defRPr sz="1200"/>
            </a:lvl1pPr>
          </a:lstStyle>
          <a:p>
            <a:pPr>
              <a:defRPr/>
            </a:pPr>
            <a:fld id="{0AD97A1D-F829-4859-A188-3FD8A0C6C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5727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5DBEE-AFB9-48A1-A372-7597274C8427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8ABFED-6CAC-458F-BF69-D6A79EC6D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CA3D1-6140-4774-B8CE-7CDFADAD282D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1ADC4-7F60-4967-9A4F-CD8D39F6D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A99E6-A292-4449-885D-AB095004B75C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94A93-FD62-4FD0-BE44-CB25B27F9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C94A5-E0EE-46E7-8CAE-18F005452046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A71A5-09B9-444B-8DA7-1C2FFDA06D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99DAF-A716-491E-B097-F64ABE05DB02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1441D-3740-4A2C-BEE2-8822652E3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B5916-21AC-4514-9749-A9DB16418CD4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4283A-7485-436B-95AA-F7720A476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374E9-3B31-41A7-AEA1-14B6067BE8DA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6AB4E-C6B6-476B-84BB-B22CB8A09F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7A35A-BEB6-4F71-8304-ED75DC626353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07DC0-B647-41CD-A720-F1DE5B400BB8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5F6F1-A8E4-4011-98EC-5AB34620E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FDCDC-0E6E-4DBB-9972-7EB459F3C80B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75949-4CB6-4DF7-94F9-D4EFDACF0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05138-1C7B-411A-B8CB-43FF2DA38D76}" type="datetime1">
              <a:rPr lang="ru-RU" smtClean="0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7B91F-44CE-4B4C-8B9C-EF28A8C3A8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F47F36E-481B-4A86-848D-D4CFE4C16B92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17.11.2017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53E4833-649C-4FF0-8B43-0E4E223C97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8ABFED-6CAC-458F-BF69-D6A79EC6D03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0304" y="2834933"/>
            <a:ext cx="85904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Организация поддержки создания и </a:t>
            </a:r>
            <a:r>
              <a:rPr lang="ru-RU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развития </a:t>
            </a:r>
          </a:p>
          <a:p>
            <a:pPr algn="ctr"/>
            <a:r>
              <a:rPr lang="ru-RU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системы </a:t>
            </a:r>
            <a:r>
              <a:rPr lang="ru-RU" sz="28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сельскохозяйственной кооперации </a:t>
            </a:r>
            <a:endParaRPr lang="ru-RU" sz="2800" b="1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Республике </a:t>
            </a:r>
            <a:r>
              <a:rPr lang="ru-RU" sz="28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Саха (Якутия</a:t>
            </a:r>
            <a:r>
              <a:rPr lang="ru-RU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9519" y="5085184"/>
            <a:ext cx="67644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Доклад Первого заместителя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Председателя Правительства Республики Саха (Якутия)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– министра сельского хозяйства и продовольственной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политики Республики Саха (Якутия)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Петра Николаевича АЛЕКСЕЕВА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27384"/>
            <a:ext cx="9148058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600"/>
            <a:ext cx="2048679" cy="2183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31204"/>
            <a:ext cx="2055778" cy="218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240"/>
            <a:ext cx="8229600" cy="763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Поголовье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лошадей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Российской Федерации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01 января 2017 года, тыс. голов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0370809"/>
              </p:ext>
            </p:extLst>
          </p:nvPr>
        </p:nvGraphicFramePr>
        <p:xfrm>
          <a:off x="179512" y="1007268"/>
          <a:ext cx="8784976" cy="534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0" r="2956"/>
          <a:stretch/>
        </p:blipFill>
        <p:spPr>
          <a:xfrm>
            <a:off x="4733739" y="1662071"/>
            <a:ext cx="410445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13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51520" y="116632"/>
            <a:ext cx="85837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закупа 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сбыта 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сельскохозяйственной продукции через уровневую кооперацию в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Республике Саха 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Якутия)</a:t>
            </a: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 flipH="1">
            <a:off x="6553200" y="470091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2771626" y="980728"/>
            <a:ext cx="3384550" cy="407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Потребитель</a:t>
            </a:r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2771775" y="1628677"/>
            <a:ext cx="3384550" cy="5545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Торговые сети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улусах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городах,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других регионах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2771775" y="2434878"/>
            <a:ext cx="3455988" cy="576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РСХПССК «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Сахаагропродукт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ооператив 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уровня</a:t>
            </a: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2771775" y="3255850"/>
            <a:ext cx="3457575" cy="5800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Районные заготовители - 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кооперативы 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уровня (11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районов)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2438400" y="4124846"/>
            <a:ext cx="4114800" cy="1125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Сельхозтоваропроизводители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(ЛПХ (2030),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КФХ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605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ИП (59), СХПК (85),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(48), ООО (7), ОАО (5), ПК (23), ГУП (3)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ФГУП-ОПХ (5), ППСХК (8), ЖСПК (49) </a:t>
            </a:r>
          </a:p>
        </p:txBody>
      </p:sp>
      <p:sp>
        <p:nvSpPr>
          <p:cNvPr id="98" name="Rectangle 10"/>
          <p:cNvSpPr>
            <a:spLocks noChangeArrowheads="1"/>
          </p:cNvSpPr>
          <p:nvPr/>
        </p:nvSpPr>
        <p:spPr bwMode="auto">
          <a:xfrm>
            <a:off x="468312" y="1100510"/>
            <a:ext cx="1800225" cy="70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униципальный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заказ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1"/>
          <p:cNvSpPr>
            <a:spLocks noChangeArrowheads="1"/>
          </p:cNvSpPr>
          <p:nvPr/>
        </p:nvSpPr>
        <p:spPr bwMode="auto">
          <a:xfrm>
            <a:off x="6440240" y="1474073"/>
            <a:ext cx="2394991" cy="665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орговые точки РСХПССК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Сахаагропродукт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12"/>
          <p:cNvSpPr>
            <a:spLocks noChangeArrowheads="1"/>
          </p:cNvSpPr>
          <p:nvPr/>
        </p:nvSpPr>
        <p:spPr bwMode="auto">
          <a:xfrm>
            <a:off x="7010400" y="4556894"/>
            <a:ext cx="1824831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Госбюджет РС(Я)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3"/>
          <p:cNvSpPr>
            <a:spLocks noChangeArrowheads="1"/>
          </p:cNvSpPr>
          <p:nvPr/>
        </p:nvSpPr>
        <p:spPr bwMode="auto">
          <a:xfrm>
            <a:off x="468313" y="2003078"/>
            <a:ext cx="1800225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Банк</a:t>
            </a:r>
          </a:p>
        </p:txBody>
      </p:sp>
      <p:sp>
        <p:nvSpPr>
          <p:cNvPr id="102" name="Rectangle 24"/>
          <p:cNvSpPr>
            <a:spLocks noChangeArrowheads="1"/>
          </p:cNvSpPr>
          <p:nvPr/>
        </p:nvSpPr>
        <p:spPr bwMode="auto">
          <a:xfrm>
            <a:off x="428625" y="3577241"/>
            <a:ext cx="1800225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Банк</a:t>
            </a:r>
          </a:p>
        </p:txBody>
      </p:sp>
      <p:sp>
        <p:nvSpPr>
          <p:cNvPr id="103" name="Line 27"/>
          <p:cNvSpPr>
            <a:spLocks noChangeShapeType="1"/>
          </p:cNvSpPr>
          <p:nvPr/>
        </p:nvSpPr>
        <p:spPr bwMode="auto">
          <a:xfrm flipV="1">
            <a:off x="4427538" y="3011139"/>
            <a:ext cx="0" cy="24471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Line 28"/>
          <p:cNvSpPr>
            <a:spLocks noChangeShapeType="1"/>
          </p:cNvSpPr>
          <p:nvPr/>
        </p:nvSpPr>
        <p:spPr bwMode="auto">
          <a:xfrm flipH="1" flipV="1">
            <a:off x="4427538" y="2183259"/>
            <a:ext cx="0" cy="2516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5" name="Line 29"/>
          <p:cNvSpPr>
            <a:spLocks noChangeShapeType="1"/>
          </p:cNvSpPr>
          <p:nvPr/>
        </p:nvSpPr>
        <p:spPr bwMode="auto">
          <a:xfrm flipV="1">
            <a:off x="4427538" y="1412776"/>
            <a:ext cx="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Line 30"/>
          <p:cNvSpPr>
            <a:spLocks noChangeShapeType="1"/>
          </p:cNvSpPr>
          <p:nvPr/>
        </p:nvSpPr>
        <p:spPr bwMode="auto">
          <a:xfrm flipH="1">
            <a:off x="2555875" y="2506316"/>
            <a:ext cx="2159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Line 31"/>
          <p:cNvSpPr>
            <a:spLocks noChangeShapeType="1"/>
          </p:cNvSpPr>
          <p:nvPr/>
        </p:nvSpPr>
        <p:spPr bwMode="auto">
          <a:xfrm flipV="1">
            <a:off x="2555875" y="1388541"/>
            <a:ext cx="0" cy="111777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8" name="Line 32"/>
          <p:cNvSpPr>
            <a:spLocks noChangeShapeType="1"/>
          </p:cNvSpPr>
          <p:nvPr/>
        </p:nvSpPr>
        <p:spPr bwMode="auto">
          <a:xfrm flipH="1">
            <a:off x="2254161" y="1388541"/>
            <a:ext cx="2873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Line 33"/>
          <p:cNvSpPr>
            <a:spLocks noChangeShapeType="1"/>
          </p:cNvSpPr>
          <p:nvPr/>
        </p:nvSpPr>
        <p:spPr bwMode="auto">
          <a:xfrm>
            <a:off x="6227763" y="2793653"/>
            <a:ext cx="13684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0" name="Line 34"/>
          <p:cNvSpPr>
            <a:spLocks noChangeShapeType="1"/>
          </p:cNvSpPr>
          <p:nvPr/>
        </p:nvSpPr>
        <p:spPr bwMode="auto">
          <a:xfrm flipV="1">
            <a:off x="7596187" y="2183257"/>
            <a:ext cx="1" cy="61039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Line 35"/>
          <p:cNvSpPr>
            <a:spLocks noChangeShapeType="1"/>
          </p:cNvSpPr>
          <p:nvPr/>
        </p:nvSpPr>
        <p:spPr bwMode="auto">
          <a:xfrm flipV="1">
            <a:off x="7596187" y="1100507"/>
            <a:ext cx="1" cy="36004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 flipH="1">
            <a:off x="6156325" y="1100510"/>
            <a:ext cx="14398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Line 37"/>
          <p:cNvSpPr>
            <a:spLocks noChangeShapeType="1"/>
          </p:cNvSpPr>
          <p:nvPr/>
        </p:nvSpPr>
        <p:spPr bwMode="auto">
          <a:xfrm>
            <a:off x="6156325" y="1196752"/>
            <a:ext cx="936625" cy="0"/>
          </a:xfrm>
          <a:prstGeom prst="line">
            <a:avLst/>
          </a:prstGeom>
          <a:noFill/>
          <a:ln w="2857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Line 38"/>
          <p:cNvSpPr>
            <a:spLocks noChangeShapeType="1"/>
          </p:cNvSpPr>
          <p:nvPr/>
        </p:nvSpPr>
        <p:spPr bwMode="auto">
          <a:xfrm>
            <a:off x="7092950" y="1220639"/>
            <a:ext cx="0" cy="239910"/>
          </a:xfrm>
          <a:prstGeom prst="line">
            <a:avLst/>
          </a:prstGeom>
          <a:noFill/>
          <a:ln w="28575">
            <a:solidFill>
              <a:srgbClr val="99FF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Line 39"/>
          <p:cNvSpPr>
            <a:spLocks noChangeShapeType="1"/>
          </p:cNvSpPr>
          <p:nvPr/>
        </p:nvSpPr>
        <p:spPr bwMode="auto">
          <a:xfrm>
            <a:off x="7092950" y="2183258"/>
            <a:ext cx="0" cy="467519"/>
          </a:xfrm>
          <a:prstGeom prst="line">
            <a:avLst/>
          </a:prstGeom>
          <a:noFill/>
          <a:ln w="2857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Line 40"/>
          <p:cNvSpPr>
            <a:spLocks noChangeShapeType="1"/>
          </p:cNvSpPr>
          <p:nvPr/>
        </p:nvSpPr>
        <p:spPr bwMode="auto">
          <a:xfrm flipH="1">
            <a:off x="6227763" y="2650778"/>
            <a:ext cx="865187" cy="0"/>
          </a:xfrm>
          <a:prstGeom prst="line">
            <a:avLst/>
          </a:prstGeom>
          <a:noFill/>
          <a:ln w="28575">
            <a:solidFill>
              <a:srgbClr val="99FF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Line 41"/>
          <p:cNvSpPr>
            <a:spLocks noChangeShapeType="1"/>
          </p:cNvSpPr>
          <p:nvPr/>
        </p:nvSpPr>
        <p:spPr bwMode="auto">
          <a:xfrm>
            <a:off x="5219700" y="1412900"/>
            <a:ext cx="0" cy="215900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8" name="Line 42"/>
          <p:cNvSpPr>
            <a:spLocks noChangeShapeType="1"/>
          </p:cNvSpPr>
          <p:nvPr/>
        </p:nvSpPr>
        <p:spPr bwMode="auto">
          <a:xfrm>
            <a:off x="5220072" y="2183259"/>
            <a:ext cx="0" cy="277019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Line 43"/>
          <p:cNvSpPr>
            <a:spLocks noChangeShapeType="1"/>
          </p:cNvSpPr>
          <p:nvPr/>
        </p:nvSpPr>
        <p:spPr bwMode="auto">
          <a:xfrm>
            <a:off x="5219700" y="3011141"/>
            <a:ext cx="372" cy="244708"/>
          </a:xfrm>
          <a:prstGeom prst="line">
            <a:avLst/>
          </a:prstGeom>
          <a:noFill/>
          <a:ln w="38100">
            <a:solidFill>
              <a:srgbClr val="99FF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Line 46"/>
          <p:cNvSpPr>
            <a:spLocks noChangeShapeType="1"/>
          </p:cNvSpPr>
          <p:nvPr/>
        </p:nvSpPr>
        <p:spPr bwMode="auto">
          <a:xfrm>
            <a:off x="5219700" y="3836814"/>
            <a:ext cx="0" cy="287338"/>
          </a:xfrm>
          <a:prstGeom prst="line">
            <a:avLst/>
          </a:prstGeom>
          <a:noFill/>
          <a:ln w="28575">
            <a:solidFill>
              <a:srgbClr val="FF999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Line 47"/>
          <p:cNvSpPr>
            <a:spLocks noChangeShapeType="1"/>
          </p:cNvSpPr>
          <p:nvPr/>
        </p:nvSpPr>
        <p:spPr bwMode="auto">
          <a:xfrm flipV="1">
            <a:off x="4427538" y="3836814"/>
            <a:ext cx="0" cy="287338"/>
          </a:xfrm>
          <a:prstGeom prst="line">
            <a:avLst/>
          </a:prstGeom>
          <a:noFill/>
          <a:ln w="28575">
            <a:solidFill>
              <a:srgbClr val="CCFF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Line 49"/>
          <p:cNvSpPr>
            <a:spLocks noChangeShapeType="1"/>
          </p:cNvSpPr>
          <p:nvPr/>
        </p:nvSpPr>
        <p:spPr bwMode="auto">
          <a:xfrm>
            <a:off x="2051050" y="2361853"/>
            <a:ext cx="0" cy="360363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Line 50"/>
          <p:cNvSpPr>
            <a:spLocks noChangeShapeType="1"/>
          </p:cNvSpPr>
          <p:nvPr/>
        </p:nvSpPr>
        <p:spPr bwMode="auto">
          <a:xfrm>
            <a:off x="2051050" y="2722216"/>
            <a:ext cx="720725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Line 51"/>
          <p:cNvSpPr>
            <a:spLocks noChangeShapeType="1"/>
          </p:cNvSpPr>
          <p:nvPr/>
        </p:nvSpPr>
        <p:spPr bwMode="auto">
          <a:xfrm flipH="1">
            <a:off x="1908175" y="2866678"/>
            <a:ext cx="8636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Line 52"/>
          <p:cNvSpPr>
            <a:spLocks noChangeShapeType="1"/>
          </p:cNvSpPr>
          <p:nvPr/>
        </p:nvSpPr>
        <p:spPr bwMode="auto">
          <a:xfrm flipV="1">
            <a:off x="1908175" y="2361853"/>
            <a:ext cx="0" cy="5048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6" name="Line 54"/>
          <p:cNvSpPr>
            <a:spLocks noChangeShapeType="1"/>
          </p:cNvSpPr>
          <p:nvPr/>
        </p:nvSpPr>
        <p:spPr bwMode="auto">
          <a:xfrm>
            <a:off x="2286000" y="3789040"/>
            <a:ext cx="485775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Line 56"/>
          <p:cNvSpPr>
            <a:spLocks noChangeShapeType="1"/>
          </p:cNvSpPr>
          <p:nvPr/>
        </p:nvSpPr>
        <p:spPr bwMode="auto">
          <a:xfrm flipH="1" flipV="1">
            <a:off x="2267744" y="3645024"/>
            <a:ext cx="4857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3276600" y="3011141"/>
            <a:ext cx="0" cy="24470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Line 58"/>
          <p:cNvSpPr>
            <a:spLocks noChangeShapeType="1"/>
          </p:cNvSpPr>
          <p:nvPr/>
        </p:nvSpPr>
        <p:spPr bwMode="auto">
          <a:xfrm>
            <a:off x="3276600" y="3836814"/>
            <a:ext cx="0" cy="28733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Line 59"/>
          <p:cNvSpPr>
            <a:spLocks noChangeShapeType="1"/>
          </p:cNvSpPr>
          <p:nvPr/>
        </p:nvSpPr>
        <p:spPr bwMode="auto">
          <a:xfrm>
            <a:off x="251521" y="6381328"/>
            <a:ext cx="648072" cy="0"/>
          </a:xfrm>
          <a:prstGeom prst="line">
            <a:avLst/>
          </a:prstGeom>
          <a:noFill/>
          <a:ln w="349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1" name="Line 60"/>
          <p:cNvSpPr>
            <a:spLocks noChangeShapeType="1"/>
          </p:cNvSpPr>
          <p:nvPr/>
        </p:nvSpPr>
        <p:spPr bwMode="auto">
          <a:xfrm>
            <a:off x="257871" y="5517232"/>
            <a:ext cx="641721" cy="0"/>
          </a:xfrm>
          <a:prstGeom prst="line">
            <a:avLst/>
          </a:prstGeom>
          <a:noFill/>
          <a:ln w="34925">
            <a:solidFill>
              <a:srgbClr val="99FF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>
            <a:off x="257871" y="5805264"/>
            <a:ext cx="641722" cy="0"/>
          </a:xfrm>
          <a:prstGeom prst="line">
            <a:avLst/>
          </a:prstGeom>
          <a:noFill/>
          <a:ln w="34925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Line 62"/>
          <p:cNvSpPr>
            <a:spLocks noChangeShapeType="1"/>
          </p:cNvSpPr>
          <p:nvPr/>
        </p:nvSpPr>
        <p:spPr bwMode="auto">
          <a:xfrm flipV="1">
            <a:off x="257870" y="6093048"/>
            <a:ext cx="641723" cy="0"/>
          </a:xfrm>
          <a:prstGeom prst="line">
            <a:avLst/>
          </a:prstGeom>
          <a:noFill/>
          <a:ln w="3492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4499992" y="6451848"/>
            <a:ext cx="719907" cy="1488"/>
          </a:xfrm>
          <a:prstGeom prst="line">
            <a:avLst/>
          </a:prstGeom>
          <a:noFill/>
          <a:ln w="28575">
            <a:solidFill>
              <a:srgbClr val="CCFF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4499992" y="5589240"/>
            <a:ext cx="719906" cy="0"/>
          </a:xfrm>
          <a:prstGeom prst="line">
            <a:avLst/>
          </a:prstGeom>
          <a:noFill/>
          <a:ln w="28575">
            <a:solidFill>
              <a:srgbClr val="FF999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4499992" y="5877272"/>
            <a:ext cx="719906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Text Box 69"/>
          <p:cNvSpPr txBox="1">
            <a:spLocks noChangeArrowheads="1"/>
          </p:cNvSpPr>
          <p:nvPr/>
        </p:nvSpPr>
        <p:spPr bwMode="auto">
          <a:xfrm>
            <a:off x="971601" y="5373216"/>
            <a:ext cx="3564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Денежные средства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за продукцию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altLang="ru-RU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Кредитные средства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altLang="ru-RU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Кооперативные выплаты за счет прибыли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altLang="ru-RU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Продукция членов кооператива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73"/>
          <p:cNvSpPr txBox="1">
            <a:spLocks noChangeArrowheads="1"/>
          </p:cNvSpPr>
          <p:nvPr/>
        </p:nvSpPr>
        <p:spPr bwMode="auto">
          <a:xfrm>
            <a:off x="5272496" y="5397023"/>
            <a:ext cx="3562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Закупочная цена за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сырье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altLang="ru-RU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Возврат кредитных средств с процентами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altLang="ru-RU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altLang="ru-RU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Сырье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Line 75"/>
          <p:cNvSpPr>
            <a:spLocks noChangeShapeType="1"/>
          </p:cNvSpPr>
          <p:nvPr/>
        </p:nvSpPr>
        <p:spPr bwMode="auto">
          <a:xfrm>
            <a:off x="2252662" y="1460550"/>
            <a:ext cx="142875" cy="0"/>
          </a:xfrm>
          <a:prstGeom prst="line">
            <a:avLst/>
          </a:prstGeom>
          <a:noFill/>
          <a:ln w="2857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5" name="Line 76"/>
          <p:cNvSpPr>
            <a:spLocks noChangeShapeType="1"/>
          </p:cNvSpPr>
          <p:nvPr/>
        </p:nvSpPr>
        <p:spPr bwMode="auto">
          <a:xfrm>
            <a:off x="2411412" y="1460550"/>
            <a:ext cx="1" cy="1117203"/>
          </a:xfrm>
          <a:prstGeom prst="line">
            <a:avLst/>
          </a:prstGeom>
          <a:noFill/>
          <a:ln w="2857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Line 77"/>
          <p:cNvSpPr>
            <a:spLocks noChangeShapeType="1"/>
          </p:cNvSpPr>
          <p:nvPr/>
        </p:nvSpPr>
        <p:spPr bwMode="auto">
          <a:xfrm>
            <a:off x="2411413" y="2577753"/>
            <a:ext cx="360362" cy="0"/>
          </a:xfrm>
          <a:prstGeom prst="line">
            <a:avLst/>
          </a:prstGeom>
          <a:noFill/>
          <a:ln w="28575">
            <a:solidFill>
              <a:srgbClr val="99FF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7" name="Line 84"/>
          <p:cNvSpPr>
            <a:spLocks noChangeShapeType="1"/>
          </p:cNvSpPr>
          <p:nvPr/>
        </p:nvSpPr>
        <p:spPr bwMode="auto">
          <a:xfrm>
            <a:off x="4499992" y="6165304"/>
            <a:ext cx="7199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Line 33"/>
          <p:cNvSpPr>
            <a:spLocks noChangeShapeType="1"/>
          </p:cNvSpPr>
          <p:nvPr/>
        </p:nvSpPr>
        <p:spPr bwMode="auto">
          <a:xfrm>
            <a:off x="285750" y="3369916"/>
            <a:ext cx="24860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Line 31"/>
          <p:cNvSpPr>
            <a:spLocks noChangeShapeType="1"/>
          </p:cNvSpPr>
          <p:nvPr/>
        </p:nvSpPr>
        <p:spPr bwMode="auto">
          <a:xfrm flipV="1">
            <a:off x="285750" y="1460549"/>
            <a:ext cx="0" cy="1909366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1" name="Line 28"/>
          <p:cNvSpPr>
            <a:spLocks noChangeShapeType="1"/>
          </p:cNvSpPr>
          <p:nvPr/>
        </p:nvSpPr>
        <p:spPr bwMode="auto">
          <a:xfrm>
            <a:off x="285749" y="1460549"/>
            <a:ext cx="142876" cy="1352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Rectangle 8"/>
          <p:cNvSpPr>
            <a:spLocks noChangeArrowheads="1"/>
          </p:cNvSpPr>
          <p:nvPr/>
        </p:nvSpPr>
        <p:spPr bwMode="auto">
          <a:xfrm>
            <a:off x="7315200" y="2866678"/>
            <a:ext cx="1524000" cy="7783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Торговая сеть,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торговые точки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местах</a:t>
            </a:r>
          </a:p>
        </p:txBody>
      </p:sp>
      <p:sp>
        <p:nvSpPr>
          <p:cNvPr id="153" name="Line 59"/>
          <p:cNvSpPr>
            <a:spLocks noChangeShapeType="1"/>
          </p:cNvSpPr>
          <p:nvPr/>
        </p:nvSpPr>
        <p:spPr bwMode="auto">
          <a:xfrm>
            <a:off x="6248400" y="3374678"/>
            <a:ext cx="10715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Line 60"/>
          <p:cNvSpPr>
            <a:spLocks noChangeShapeType="1"/>
          </p:cNvSpPr>
          <p:nvPr/>
        </p:nvSpPr>
        <p:spPr bwMode="auto">
          <a:xfrm>
            <a:off x="6228184" y="3527078"/>
            <a:ext cx="1071563" cy="0"/>
          </a:xfrm>
          <a:prstGeom prst="line">
            <a:avLst/>
          </a:prstGeom>
          <a:noFill/>
          <a:ln w="28575">
            <a:solidFill>
              <a:srgbClr val="99FFCC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Line 146"/>
          <p:cNvSpPr>
            <a:spLocks noChangeShapeType="1"/>
          </p:cNvSpPr>
          <p:nvPr/>
        </p:nvSpPr>
        <p:spPr bwMode="auto">
          <a:xfrm flipV="1">
            <a:off x="7772400" y="3715354"/>
            <a:ext cx="0" cy="8415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Line 147"/>
          <p:cNvSpPr>
            <a:spLocks noChangeShapeType="1"/>
          </p:cNvSpPr>
          <p:nvPr/>
        </p:nvSpPr>
        <p:spPr bwMode="auto">
          <a:xfrm flipH="1" flipV="1">
            <a:off x="6248400" y="3717032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Rectangle 12"/>
          <p:cNvSpPr>
            <a:spLocks noChangeArrowheads="1"/>
          </p:cNvSpPr>
          <p:nvPr/>
        </p:nvSpPr>
        <p:spPr bwMode="auto">
          <a:xfrm>
            <a:off x="340519" y="4556893"/>
            <a:ext cx="1869281" cy="6934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СХПК «Сахакредит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ооператив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уровня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Line 66"/>
          <p:cNvSpPr>
            <a:spLocks noChangeShapeType="1"/>
          </p:cNvSpPr>
          <p:nvPr/>
        </p:nvSpPr>
        <p:spPr bwMode="auto">
          <a:xfrm flipH="1" flipV="1">
            <a:off x="1524000" y="3980483"/>
            <a:ext cx="4762" cy="576411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Line 66"/>
          <p:cNvSpPr>
            <a:spLocks noChangeShapeType="1"/>
          </p:cNvSpPr>
          <p:nvPr/>
        </p:nvSpPr>
        <p:spPr bwMode="auto">
          <a:xfrm flipH="1" flipV="1">
            <a:off x="2209800" y="4797152"/>
            <a:ext cx="2286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0" name="Line 61"/>
          <p:cNvSpPr>
            <a:spLocks noChangeShapeType="1"/>
          </p:cNvSpPr>
          <p:nvPr/>
        </p:nvSpPr>
        <p:spPr bwMode="auto">
          <a:xfrm>
            <a:off x="1219200" y="3980483"/>
            <a:ext cx="0" cy="600645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1" name="Line 61"/>
          <p:cNvSpPr>
            <a:spLocks noChangeShapeType="1"/>
          </p:cNvSpPr>
          <p:nvPr/>
        </p:nvSpPr>
        <p:spPr bwMode="auto">
          <a:xfrm>
            <a:off x="2209800" y="5013176"/>
            <a:ext cx="2286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9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7FFD-07E2-4CD1-9C7B-D52E84C63F91}" type="slidenum">
              <a:rPr lang="ru-RU" sz="1600" b="1" i="1" smtClean="0">
                <a:solidFill>
                  <a:schemeClr val="tx1"/>
                </a:solidFill>
              </a:rPr>
              <a:pPr/>
              <a:t>12</a:t>
            </a:fld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826" y="44624"/>
            <a:ext cx="86821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нормы статьи 11 «Система заготовки, переработки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реализации сельскохозяйственной и промысловой продукции»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Закона РС(Я) от 26 апреля 2016 года 1619-З №791-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 развитии сельского хозяйства в РС(Я)»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687028"/>
              </p:ext>
            </p:extLst>
          </p:nvPr>
        </p:nvGraphicFramePr>
        <p:xfrm>
          <a:off x="107504" y="1412776"/>
          <a:ext cx="8848506" cy="476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969"/>
                <a:gridCol w="518853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Уполномоченный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орган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Устанавливает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Правительство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Республики Саха (Якутия)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Перечень видов продукции, по которым устанавливается размер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рекомендуемой минимальной заготовительной цены.</a:t>
                      </a:r>
                    </a:p>
                    <a:p>
                      <a:endParaRPr lang="ru-RU" sz="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Минсельхоз 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РС(Я) </a:t>
                      </a:r>
                    </a:p>
                    <a:p>
                      <a:r>
                        <a:rPr lang="ru-RU" b="1" i="1" baseline="0" dirty="0" smtClean="0">
                          <a:latin typeface="Arial" pitchFamily="34" charset="0"/>
                          <a:cs typeface="Arial" pitchFamily="34" charset="0"/>
                        </a:rPr>
                        <a:t>(по с/х продукции), </a:t>
                      </a:r>
                    </a:p>
                    <a:p>
                      <a:endParaRPr lang="ru-RU" b="1" i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Государственный комитет РС(Я) по делам Арктики </a:t>
                      </a:r>
                    </a:p>
                    <a:p>
                      <a:r>
                        <a:rPr lang="ru-RU" b="1" i="1" baseline="0" dirty="0" smtClean="0">
                          <a:latin typeface="Arial" pitchFamily="34" charset="0"/>
                          <a:cs typeface="Arial" pitchFamily="34" charset="0"/>
                        </a:rPr>
                        <a:t>(по промысловой продукции)</a:t>
                      </a:r>
                      <a:endParaRPr lang="ru-RU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Размер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рекомендуемой минимальной заготовительной цены.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baseline="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Методика формирования рекомендуемой минимальной заготовительной цены.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Порядок определения заготовительных организаций.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Муниципальные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районы (городские округа)</a:t>
                      </a:r>
                      <a:endParaRPr lang="ru-RU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Перечень заготовительных организаций 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(по видам продукции,  установленным </a:t>
                      </a:r>
                      <a:r>
                        <a:rPr lang="ru-RU" b="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МСХиПП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РС(Я) в Порядке определения заготовительных организаций)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17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7FFD-07E2-4CD1-9C7B-D52E84C63F91}" type="slidenum">
              <a:rPr lang="ru-RU" sz="1600" b="1" i="1" smtClean="0">
                <a:solidFill>
                  <a:schemeClr val="tx1"/>
                </a:solidFill>
              </a:rPr>
              <a:pPr/>
              <a:t>13</a:t>
            </a:fld>
            <a:endParaRPr lang="ru-RU" sz="1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8829016"/>
              </p:ext>
            </p:extLst>
          </p:nvPr>
        </p:nvGraphicFramePr>
        <p:xfrm>
          <a:off x="107504" y="883880"/>
          <a:ext cx="8848506" cy="542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12568"/>
                <a:gridCol w="3735938"/>
              </a:tblGrid>
              <a:tr h="8797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Перечень видов продукции, по которым устанавливается размер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рекомендуемой минимальной заготовительной цены</a:t>
                      </a: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(постановление Правительства РС(Я) от 21 декабря 2016 года №453)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Размер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рекомендуемой минимальной заготовительной цены,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рублей за килограмм</a:t>
                      </a: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(приказ Минсельхоза РС(Я) от 30 декабря 2016 года №870)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9169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Молоко сырое коровье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693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Говядина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24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8865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Конина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endParaRPr lang="ru-RU" sz="24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5721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Жеребятина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370</a:t>
                      </a:r>
                      <a:endParaRPr lang="ru-RU" sz="24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0569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Картофель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продовольственный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24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7425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Овощи открытого грунта (капуста)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24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273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Зерно (пшеница, ячмень, овёс)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4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44624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Размеры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рекомендуемой минимальной заготовительной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цены по видам продукции на 2017 год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41972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7FFD-07E2-4CD1-9C7B-D52E84C63F91}" type="slidenum">
              <a:rPr lang="ru-RU" sz="1600" b="1" i="1" smtClean="0">
                <a:solidFill>
                  <a:schemeClr val="tx1"/>
                </a:solidFill>
              </a:rPr>
              <a:pPr/>
              <a:t>14</a:t>
            </a:fld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2694" y="44624"/>
            <a:ext cx="5084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Заготовительные организации,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определенные на 2017 год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6266450"/>
              </p:ext>
            </p:extLst>
          </p:nvPr>
        </p:nvGraphicFramePr>
        <p:xfrm>
          <a:off x="179512" y="980728"/>
          <a:ext cx="8784975" cy="51845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80"/>
                <a:gridCol w="1944216"/>
                <a:gridCol w="2520279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Категория заготовительных организаций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Количество, всего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 том числе с/х потребительские кооперативы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ru-RU" sz="2200" b="1" baseline="0" dirty="0" smtClean="0">
                          <a:latin typeface="Arial" pitchFamily="34" charset="0"/>
                          <a:cs typeface="Arial" pitchFamily="34" charset="0"/>
                        </a:rPr>
                        <a:t>По молоку</a:t>
                      </a:r>
                    </a:p>
                    <a:p>
                      <a:pPr algn="l"/>
                      <a:r>
                        <a:rPr lang="ru-RU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(решения муниципальных районов и городских округов)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Arial" pitchFamily="34" charset="0"/>
                          <a:cs typeface="Arial" pitchFamily="34" charset="0"/>
                        </a:rPr>
                        <a:t>По мясу КРС и лошадей</a:t>
                      </a:r>
                    </a:p>
                    <a:p>
                      <a:pPr algn="l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(приказ Минсельхоза</a:t>
                      </a:r>
                      <a:r>
                        <a:rPr lang="ru-RU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РС(Я) от 28.04.2017 №349)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42138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Arial" pitchFamily="34" charset="0"/>
                          <a:cs typeface="Arial" pitchFamily="34" charset="0"/>
                        </a:rPr>
                        <a:t>По картофелю</a:t>
                      </a:r>
                      <a:r>
                        <a:rPr lang="ru-RU" sz="2200" b="1" baseline="0" dirty="0" smtClean="0">
                          <a:latin typeface="Arial" pitchFamily="34" charset="0"/>
                          <a:cs typeface="Arial" pitchFamily="34" charset="0"/>
                        </a:rPr>
                        <a:t> и овощам открытого грунта</a:t>
                      </a:r>
                      <a:endParaRPr lang="ru-RU" sz="2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(приказ Минсельхоза</a:t>
                      </a:r>
                      <a:r>
                        <a:rPr lang="ru-RU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РС(Я) от 28.03.2017 №233)</a:t>
                      </a:r>
                      <a:endParaRPr lang="ru-RU" sz="2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2616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11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7FFD-07E2-4CD1-9C7B-D52E84C63F91}" type="slidenum">
              <a:rPr lang="ru-RU" sz="1600" b="1" i="1" smtClean="0">
                <a:solidFill>
                  <a:schemeClr val="tx1"/>
                </a:solidFill>
              </a:rPr>
              <a:pPr/>
              <a:t>15</a:t>
            </a:fld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34" y="260648"/>
            <a:ext cx="3382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Рекомендуемая минимальная заготовительная цена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 сырое молоко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2017 год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1190" y="695311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≈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60648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Себестоимость производства сырого молока в сельскохозяйственных организациях РС(Я) за 2016 год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280920" cy="936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 менее 45 рублей за 1 кг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559104"/>
            <a:ext cx="6264696" cy="11660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35 рублей за 1 кг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0252" y="3559104"/>
            <a:ext cx="1908212" cy="1166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не менее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10 рублей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за 1 кг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852" y="4869160"/>
            <a:ext cx="44473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Ставка поддержки из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государственного бюджета РС(Я)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2017 год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заготовку сырого молока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5480" y="4869160"/>
            <a:ext cx="2357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Затраты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заготовительной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2017 году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620530" y="3140968"/>
            <a:ext cx="303398" cy="28803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642659" y="3122138"/>
            <a:ext cx="303398" cy="28803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8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Динамика объема реализации и заготовки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молока в Республике Саха (Якутия)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(тысяч тонн)</a:t>
            </a:r>
            <a:endParaRPr lang="ru-RU" sz="2400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3691610"/>
              </p:ext>
            </p:extLst>
          </p:nvPr>
        </p:nvGraphicFramePr>
        <p:xfrm>
          <a:off x="251520" y="1191490"/>
          <a:ext cx="8784976" cy="5405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033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Сравнение ставки господдержки из бюджета РС(Я)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на заготовку 1 кг сырого молока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со средними потребительскими ценами в РС(Я)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(рублей)</a:t>
            </a:r>
            <a:endParaRPr lang="ru-RU" sz="2400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8467771"/>
              </p:ext>
            </p:extLst>
          </p:nvPr>
        </p:nvGraphicFramePr>
        <p:xfrm>
          <a:off x="107504" y="1172440"/>
          <a:ext cx="8928992" cy="549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073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Объем поддержки заготовки молока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Республике Саха (Якутия)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(млн. рублей)</a:t>
            </a:r>
            <a:endParaRPr lang="ru-RU" sz="2400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9056225"/>
              </p:ext>
            </p:extLst>
          </p:nvPr>
        </p:nvGraphicFramePr>
        <p:xfrm>
          <a:off x="179512" y="980728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70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7FFD-07E2-4CD1-9C7B-D52E84C63F91}" type="slidenum">
              <a:rPr lang="ru-RU" sz="1600" b="1" i="1" smtClean="0">
                <a:solidFill>
                  <a:schemeClr val="tx1"/>
                </a:solidFill>
              </a:rPr>
              <a:pPr/>
              <a:t>19</a:t>
            </a:fld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764" y="116632"/>
            <a:ext cx="7756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 заготовительных цен на мясо в 2017 году,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 за 1 кг в убойном весе 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265740"/>
              </p:ext>
            </p:extLst>
          </p:nvPr>
        </p:nvGraphicFramePr>
        <p:xfrm>
          <a:off x="179510" y="1103677"/>
          <a:ext cx="8856985" cy="4989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6"/>
                <a:gridCol w="1584176"/>
                <a:gridCol w="2016224"/>
                <a:gridCol w="1728192"/>
                <a:gridCol w="1872207"/>
              </a:tblGrid>
              <a:tr h="597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Продукция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5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Средние </a:t>
                      </a:r>
                      <a:r>
                        <a:rPr lang="ru-RU" sz="18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заготови</a:t>
                      </a: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-тельные </a:t>
                      </a:r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цены (до введения субсидии)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Утвержденные рекомендуемые минимальные </a:t>
                      </a:r>
                      <a:r>
                        <a:rPr lang="ru-RU" sz="18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заготови</a:t>
                      </a: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-тельные </a:t>
                      </a:r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цены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Ставка субсидии из бюджета РС(Я)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Затраты </a:t>
                      </a:r>
                      <a:r>
                        <a:rPr lang="ru-RU" sz="20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заготови</a:t>
                      </a: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-тельной организации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3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Говядина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938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Жере-бятина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30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Конина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09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MAKAROVVV\Desktop\В работе\8. Август 2016\11-12.08.2016 командировка АПН в Мордовию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"/>
            <a:ext cx="91567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9338" y="3095625"/>
            <a:ext cx="23050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095" y="692696"/>
            <a:ext cx="3263368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Северный полярный круг</a:t>
            </a:r>
          </a:p>
          <a:p>
            <a:pP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Северный морской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путь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908720"/>
            <a:ext cx="50338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124744"/>
            <a:ext cx="512912" cy="0"/>
          </a:xfrm>
          <a:prstGeom prst="line">
            <a:avLst/>
          </a:prstGeom>
          <a:ln w="31750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BCA71A5-09B9-444B-8DA7-1C2FFDA06D30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498" y="4554"/>
            <a:ext cx="6395790" cy="400110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Основные сведения о Республике Саха (Якутия)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512" y="5589240"/>
            <a:ext cx="8244408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Площадь – 3103,2 тыс.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кв.км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(18,1% территории России)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Более 40% территории находится за Северным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полярным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кругом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Крупнейший субъект РФ и административно-территориальная единица в мире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Протяжённость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севера на юг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2000 км,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запада на восток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2500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км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Численность населения – 962,8 тыс. чел., в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сельского – 332,3 тыс. чел.</a:t>
            </a:r>
          </a:p>
        </p:txBody>
      </p:sp>
    </p:spTree>
    <p:extLst>
      <p:ext uri="{BB962C8B-B14F-4D97-AF65-F5344CB8AC3E}">
        <p14:creationId xmlns:p14="http://schemas.microsoft.com/office/powerpoint/2010/main" xmlns="" val="2331656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89337"/>
            <a:ext cx="8640960" cy="206210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eaLnBrk="1" hangingPunct="1">
              <a:defRPr b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займов ГУП ФАПК «Туймаада» 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с/х потребительским кооперативам на закуп 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местной с/х продукции 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(в размере 1/2 ключевой ставки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ЦБ РФ,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срок до 2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412927"/>
              </p:ext>
            </p:extLst>
          </p:nvPr>
        </p:nvGraphicFramePr>
        <p:xfrm>
          <a:off x="5220072" y="2348880"/>
          <a:ext cx="3672206" cy="3024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5348"/>
                <a:gridCol w="2336858"/>
              </a:tblGrid>
              <a:tr h="1387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выданных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займов, млн. рублей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545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5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286,6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5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51520" y="2348880"/>
            <a:ext cx="4608512" cy="41764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Целевые направления: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заготовка картофеля и овощей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заготовка мяса и пищевых субпродуктов убойных с/х животных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заготовка сливочного масла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заготовка зерна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заготовка рыбы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выкуп крупного рогатого скота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425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Уровень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самообеспечения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Республики Саха (Якутия) основными видами сельскохозяйственной продукции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(в процентах)</a:t>
            </a:r>
            <a:endParaRPr lang="ru-RU" sz="2400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4738501"/>
              </p:ext>
            </p:extLst>
          </p:nvPr>
        </p:nvGraphicFramePr>
        <p:xfrm>
          <a:off x="179512" y="1052737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255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44624"/>
            <a:ext cx="8640960" cy="4308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eaLnBrk="1" hangingPunct="1">
              <a:defRPr b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Средние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потребительские цены в 2016 году, руб.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0129413"/>
              </p:ext>
            </p:extLst>
          </p:nvPr>
        </p:nvGraphicFramePr>
        <p:xfrm>
          <a:off x="179513" y="548680"/>
          <a:ext cx="8784975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  <a:gridCol w="1512168"/>
                <a:gridCol w="1706182"/>
                <a:gridCol w="1498405"/>
                <a:gridCol w="1331916"/>
              </a:tblGrid>
              <a:tr h="3614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РС (Я) </a:t>
                      </a:r>
                      <a:endParaRPr lang="ru-RU" sz="1800" b="1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к </a:t>
                      </a:r>
                      <a:endParaRPr lang="ru-RU" sz="1800" b="1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РФ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1038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Российская Федерация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Дальне-восточный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Саха (Якутия)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Говядина, кг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251,1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415,8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420,3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167,4 </a:t>
                      </a:r>
                    </a:p>
                  </a:txBody>
                  <a:tcPr marL="9525" marR="9525" marT="9525" marB="0" anchor="ctr"/>
                </a:tc>
              </a:tr>
              <a:tr h="392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Молоко питьевое, кг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37,6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44,5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77,4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205,8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Масло сливочное, кг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315,0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437,7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463,1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147,0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436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Дизтопливо, тонн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38 920,0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40 449,3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48 660,0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125,0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Теплоэнергия</a:t>
                      </a:r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Гкал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1 738,9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2 007,0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2 415,0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138,9 </a:t>
                      </a:r>
                    </a:p>
                  </a:txBody>
                  <a:tcPr marL="9525" marR="9525" marT="9525" marB="0" anchor="ctr"/>
                </a:tc>
              </a:tr>
              <a:tr h="430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Газ </a:t>
                      </a: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природный, </a:t>
                      </a:r>
                      <a:r>
                        <a:rPr lang="ru-RU" sz="18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1 434,2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2 589,9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4 732,0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329,9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510281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eaLnBrk="1" hangingPunct="1">
              <a:defRPr b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Размер прожиточного минимума во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квартале 2017 года, руб.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4630681"/>
              </p:ext>
            </p:extLst>
          </p:nvPr>
        </p:nvGraphicFramePr>
        <p:xfrm>
          <a:off x="395536" y="5013176"/>
          <a:ext cx="8280921" cy="115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0307"/>
                <a:gridCol w="2760307"/>
                <a:gridCol w="27603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Российская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Федерация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Республика Саха (Якутия)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РС(Я)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в % к РФ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10 329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16 603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160,7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63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4087870"/>
              </p:ext>
            </p:extLst>
          </p:nvPr>
        </p:nvGraphicFramePr>
        <p:xfrm>
          <a:off x="215516" y="1854192"/>
          <a:ext cx="8712968" cy="499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7FFD-07E2-4CD1-9C7B-D52E84C63F91}" type="slidenum">
              <a:rPr lang="ru-RU" sz="1600" b="1" i="1" smtClean="0">
                <a:solidFill>
                  <a:schemeClr val="tx1"/>
                </a:solidFill>
              </a:rPr>
              <a:pPr/>
              <a:t>23</a:t>
            </a:fld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Распределение механизированных  убойных пунктов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году ввода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4644008" y="2276872"/>
            <a:ext cx="1008112" cy="4608512"/>
          </a:xfrm>
          <a:prstGeom prst="rightBrace">
            <a:avLst>
              <a:gd name="adj1" fmla="val 21291"/>
              <a:gd name="adj2" fmla="val 68779"/>
            </a:avLst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908720"/>
            <a:ext cx="7416824" cy="1116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СХПоК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со статусом заготовительных организаций получают </a:t>
            </a:r>
            <a:r>
              <a:rPr lang="ru-RU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грантовую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поддержку на развитие МТБ в размере до 60% стоимости проекта</a:t>
            </a:r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2420888"/>
            <a:ext cx="3240360" cy="1476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строительство 13 объектов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направлено 46,8 млн. руб. из ФБ, 78,5 млн. руб. из бюджета РС(Я)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940152" y="2063622"/>
            <a:ext cx="0" cy="324035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69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7FFD-07E2-4CD1-9C7B-D52E84C63F91}" type="slidenum">
              <a:rPr lang="ru-RU" sz="1600" b="1" i="1" smtClean="0">
                <a:solidFill>
                  <a:schemeClr val="tx1"/>
                </a:solidFill>
              </a:rPr>
              <a:pPr/>
              <a:t>24</a:t>
            </a:fld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800" y="131148"/>
            <a:ext cx="7550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Распределение хранилищ картофеля и овощей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году ввода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5379082"/>
              </p:ext>
            </p:extLst>
          </p:nvPr>
        </p:nvGraphicFramePr>
        <p:xfrm>
          <a:off x="0" y="1052737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95536" y="1412775"/>
            <a:ext cx="6480720" cy="19442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СХПоК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со статусом заготовительных организаций получают </a:t>
            </a:r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из бюджета РС(Я) в размере 80% стоимости проекта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2012-2017 годы  на строительство 19 хранилищ стоимостью 341,9 млн. рублей направлено из бюджета РС(Я) 241,4 млн. рублей</a:t>
            </a:r>
            <a:endParaRPr 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796136" y="3501008"/>
            <a:ext cx="720080" cy="43204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0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24880" y="44624"/>
            <a:ext cx="85837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Грантовая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поддержка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сельскохозяйственных потребительских кооперативов для развития материально-технической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базы в Республике Саха (Якутия)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3582630"/>
              </p:ext>
            </p:extLst>
          </p:nvPr>
        </p:nvGraphicFramePr>
        <p:xfrm>
          <a:off x="224882" y="1124744"/>
          <a:ext cx="8667602" cy="5254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846"/>
                <a:gridCol w="792088"/>
                <a:gridCol w="792088"/>
                <a:gridCol w="864096"/>
                <a:gridCol w="1008112"/>
                <a:gridCol w="1080120"/>
                <a:gridCol w="1080120"/>
                <a:gridCol w="1152132"/>
              </a:tblGrid>
              <a:tr h="576064">
                <a:tc rowSpan="2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за</a:t>
                      </a:r>
                    </a:p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2015-2017 годы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тур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тур</a:t>
                      </a:r>
                    </a:p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323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поддержанных </a:t>
                      </a:r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проектов, ед.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Общая стоимость </a:t>
                      </a: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проектов, </a:t>
                      </a:r>
                    </a:p>
                    <a:p>
                      <a:pPr marL="36000" algn="l" fontAlgn="b"/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119,3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Arial Cyr"/>
                        </a:rPr>
                        <a:t>623,9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8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том </a:t>
                      </a:r>
                      <a:r>
                        <a:rPr lang="ru-RU" sz="18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числе: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462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федеральный бюджет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Arial Cyr"/>
                        </a:rPr>
                        <a:t>93,9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72028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РС(Я)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Arial Cyr"/>
                        </a:rPr>
                        <a:t>277,0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462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собственные средства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Arial Cyr"/>
                        </a:rPr>
                        <a:t>253,0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85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24880" y="109081"/>
            <a:ext cx="85837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Количество проектов, финансируемых по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грантовой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поддержке развития материально-технической базы сельскохозяйственных потребительских кооперативов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Республики Саха (Якутия)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8610895"/>
              </p:ext>
            </p:extLst>
          </p:nvPr>
        </p:nvGraphicFramePr>
        <p:xfrm>
          <a:off x="323526" y="1268760"/>
          <a:ext cx="8485064" cy="4623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6284"/>
                <a:gridCol w="1157756"/>
                <a:gridCol w="1157756"/>
                <a:gridCol w="1157756"/>
                <a:gridCol w="1157756"/>
                <a:gridCol w="1157756"/>
              </a:tblGrid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Вид перерабатываемой продукции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(факт)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(отбор ноябрь)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2015-2017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6366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Молоко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24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66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Мясо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66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Картофель и овощи</a:t>
                      </a:r>
                      <a:endParaRPr lang="ru-RU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66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Дикоросы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66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2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sz="2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53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4D1-98B4-42C9-AE14-2EA3C2DBFFFF}" type="slidenum">
              <a:rPr lang="ru-RU" sz="1600" b="1" smtClean="0">
                <a:solidFill>
                  <a:schemeClr val="tx1"/>
                </a:solidFill>
              </a:rPr>
              <a:pPr/>
              <a:t>27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9144000" cy="28315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eaLnBrk="1" hangingPunct="1">
              <a:defRPr b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Предложение по внесению изменений в Приложение 9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Государственной программе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сельского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хозяйства </a:t>
            </a:r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регулирования рынков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сельскохозяйственной продукции,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сырья и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продовольствия на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2013 - 2020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годы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 ПРЕДОСТАВЛЕНИЯ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РАСПРЕДЕЛЕНИЯ СУБСИДИЙ ИЗ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ФЕДЕРАЛЬНОГО БЮДЖЕТА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БЮДЖЕТАМ СУБЪЕКТОВ РОССИЙСКОЙ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ФЕДЕРАЦИИ НА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СОДЕЙСТВИЕ ДОСТИЖЕНИЮ ЦЕЛЕВЫХ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ПОКАЗАТЕЛЕЙ РЕГИОНАЛЬНЫХ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РАЗВИТИЯ АГРОПРОМЫШЛЕННОГО КОМПЛЕКСА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947025" y="4629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7124700" y="46069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4141196"/>
              </p:ext>
            </p:extLst>
          </p:nvPr>
        </p:nvGraphicFramePr>
        <p:xfrm>
          <a:off x="251520" y="2996952"/>
          <a:ext cx="864096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324036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Действующая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редакция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Предложение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1335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д) сельскохозяйственным потребительским кооперативам:</a:t>
                      </a:r>
                    </a:p>
                    <a:p>
                      <a:pPr algn="l"/>
                      <a:endParaRPr lang="ru-RU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 развитие материально-технической базы сельскохозяйственного потребительского кооператива - в сумме, не превышающей 70 млн. рублей, но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не более 60 процентов затрат</a:t>
                      </a:r>
                    </a:p>
                    <a:p>
                      <a:pPr algn="l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не более 80 процентов затрат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03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4D1-98B4-42C9-AE14-2EA3C2DBFFFF}" type="slidenum">
              <a:rPr lang="ru-RU" sz="1600" b="1" smtClean="0">
                <a:solidFill>
                  <a:schemeClr val="tx1"/>
                </a:solidFill>
              </a:rPr>
              <a:pPr/>
              <a:t>28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eaLnBrk="1" hangingPunct="1">
              <a:defRPr b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Предложение по внесению изменений в Приложение 1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Государственной программе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сельского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хозяйства </a:t>
            </a:r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регулирования рынков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сельскохозяйственной продукции,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сырья и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продовольствия на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2013 - 2020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годы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947025" y="4629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7124700" y="46069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872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индикатора: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90. Прирост объема сельскохозяйственной продукции, реализованной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сельскохозяйственными потребительскими кооперативами. получившими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средства государственной поддержки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0104498"/>
              </p:ext>
            </p:extLst>
          </p:nvPr>
        </p:nvGraphicFramePr>
        <p:xfrm>
          <a:off x="323528" y="2780928"/>
          <a:ext cx="849694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080120"/>
                <a:gridCol w="1152127"/>
                <a:gridCol w="1152129"/>
                <a:gridCol w="1224136"/>
                <a:gridCol w="1872206"/>
              </a:tblGrid>
              <a:tr h="39426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Суммарный прирост за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2017-2020 годы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42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Действующее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значение, в % к предыдущему году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46,4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42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Предлагаемое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значение, в % к предыдущему году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22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4D1-98B4-42C9-AE14-2EA3C2DBFFFF}" type="slidenum">
              <a:rPr lang="ru-RU" sz="1600" b="1" smtClean="0">
                <a:solidFill>
                  <a:schemeClr val="tx1"/>
                </a:solidFill>
              </a:rPr>
              <a:pPr/>
              <a:t>29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9144000" cy="178510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eaLnBrk="1" hangingPunct="1">
              <a:defRPr b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Предложения по внесению изменений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Порядок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отбора инвестиционных проектов, направленных </a:t>
            </a:r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и модернизацию объектов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АПК</a:t>
            </a:r>
          </a:p>
          <a:p>
            <a:r>
              <a:rPr lang="ru-RU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части </a:t>
            </a:r>
            <a:r>
              <a:rPr lang="ru-RU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оптово-распределительных центров</a:t>
            </a:r>
            <a:endParaRPr lang="ru-RU" sz="22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Минсельхоза России от 24 июля 2015 г. №318).</a:t>
            </a:r>
            <a:endParaRPr lang="ru-RU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947025" y="4629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7124700" y="46069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15062"/>
              </p:ext>
            </p:extLst>
          </p:nvPr>
        </p:nvGraphicFramePr>
        <p:xfrm>
          <a:off x="251520" y="2060848"/>
          <a:ext cx="86409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195"/>
                <a:gridCol w="505276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Действующая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редакция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Предложение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1335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4.10.1. наличие мощности единовременного хранения не менее 30 000 тонн сельскохозяйственной продукции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 пункте 4.10.1 включить абзац в следующей редакции:</a:t>
                      </a:r>
                    </a:p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«Для районов Крайнего Севера и приравненных к ним местностях – наличие мощности единовременного хранения не менее 10 000 тонн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сельскохозяйственной продукции»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45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Структура валовой продукции сельского хозяйства за 2016 год по категориям хозяйств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(в % к итогу)</a:t>
            </a:r>
            <a:endParaRPr lang="ru-RU" sz="2000" b="1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4663060"/>
              </p:ext>
            </p:extLst>
          </p:nvPr>
        </p:nvGraphicFramePr>
        <p:xfrm>
          <a:off x="107504" y="795337"/>
          <a:ext cx="8928992" cy="594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6780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4D1-98B4-42C9-AE14-2EA3C2DBFFFF}" type="slidenum">
              <a:rPr lang="ru-RU" sz="1600" b="1" smtClean="0">
                <a:solidFill>
                  <a:schemeClr val="tx1"/>
                </a:solidFill>
              </a:rPr>
              <a:pPr/>
              <a:t>30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947025" y="4629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7124700" y="46069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6532123"/>
              </p:ext>
            </p:extLst>
          </p:nvPr>
        </p:nvGraphicFramePr>
        <p:xfrm>
          <a:off x="251520" y="836712"/>
          <a:ext cx="864096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53650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Действующая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редакция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Предложение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1335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4.2.1. наличие собственных (или арендованных) площадей под картофелем не менее 50 га (для картофелехранилищ);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4.2.2. объем производства картофеля за год, предшествующий году получения Субсидии, не менее 1 000 тонн (для картофелехранилищ);</a:t>
                      </a:r>
                    </a:p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4.2.3. наличие собственных (или арендованных) площадей под овощными культурами не менее 50 га (для овощехранилищ);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4.2.4. объем производства овощных культур за год, предшествующий году получения Субсидии, не менее 2 000 тонн (для овощехранилищ);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разделе 4.2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включить пункт 4.2.10 в следующей редакции:</a:t>
                      </a:r>
                    </a:p>
                    <a:p>
                      <a:pPr algn="l"/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Для районов Крайнего Севера и приравненных к ним местностях требования, указанные в пунктах 4.2.1, 4.2.2, 4.2.3, 4.2.4 настоящего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Порядка, распространяются 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 совокупные показатели деятельности членов сельскохозяйственных потребительских перерабатывающих кооперативов, подтверждаемые отчетами по формам федерального статистического наблюдения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17793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eaLnBrk="1" hangingPunct="1">
              <a:defRPr b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Предложения </a:t>
            </a:r>
            <a:r>
              <a:rPr lang="ru-RU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части </a:t>
            </a:r>
            <a:r>
              <a:rPr lang="ru-RU" sz="22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картофелехранилищ и </a:t>
            </a:r>
            <a:r>
              <a:rPr lang="ru-RU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овощехранилищ</a:t>
            </a:r>
          </a:p>
        </p:txBody>
      </p:sp>
    </p:spTree>
    <p:extLst>
      <p:ext uri="{BB962C8B-B14F-4D97-AF65-F5344CB8AC3E}">
        <p14:creationId xmlns:p14="http://schemas.microsoft.com/office/powerpoint/2010/main" xmlns="" val="1952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4D1-98B4-42C9-AE14-2EA3C2DBFFFF}" type="slidenum">
              <a:rPr lang="ru-RU" sz="1600" b="1" smtClean="0">
                <a:solidFill>
                  <a:schemeClr val="tx1"/>
                </a:solidFill>
              </a:rPr>
              <a:pPr/>
              <a:t>31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eaLnBrk="1" hangingPunct="1">
              <a:defRPr b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Информация о ходе рассмотрения и одобрения заявок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льготное кредитование по Республике Саха (Якутия)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2017 году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947025" y="4629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7124700" y="46069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0773115"/>
              </p:ext>
            </p:extLst>
          </p:nvPr>
        </p:nvGraphicFramePr>
        <p:xfrm>
          <a:off x="251521" y="1268760"/>
          <a:ext cx="8712966" cy="4968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695"/>
                <a:gridCol w="724882"/>
                <a:gridCol w="770906"/>
                <a:gridCol w="782413"/>
                <a:gridCol w="793918"/>
                <a:gridCol w="793918"/>
                <a:gridCol w="805424"/>
                <a:gridCol w="885966"/>
                <a:gridCol w="888844"/>
              </a:tblGrid>
              <a:tr h="1270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Заявлено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Отказы банков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Одобрено банком и направлено в МСХ РФ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Предостав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-лены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льготные кредиты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4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Сумма, млн.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руб.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Сумма, млн.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руб.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Сумма, млн.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руб.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Сумма, млн.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руб.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90769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заявок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2 717</a:t>
                      </a: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2 547</a:t>
                      </a: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086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Сбербанк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8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Россельхозбанк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827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796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ВТБ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930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Связь-Банк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49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E4D1-98B4-42C9-AE14-2EA3C2DBFFFF}" type="slidenum">
              <a:rPr lang="ru-RU" sz="1600" b="1" smtClean="0">
                <a:solidFill>
                  <a:schemeClr val="tx1"/>
                </a:solidFill>
              </a:rPr>
              <a:pPr/>
              <a:t>32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748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eaLnBrk="1" hangingPunct="1">
              <a:defRPr b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Предложения по внесению изменений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Правила, утвержденные постановлением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от 29 декабря 2016 г. №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1528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947025" y="4629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7124700" y="46069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5050348"/>
              </p:ext>
            </p:extLst>
          </p:nvPr>
        </p:nvGraphicFramePr>
        <p:xfrm>
          <a:off x="251520" y="1196752"/>
          <a:ext cx="864096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88843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Предложения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Механизм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реализации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1335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Включить в перечень участников кредитные кооперативы, которые будут брать на себя обязательства по выполнению действующих требований банков, а также по обеспечению доступности заемных средств для своих членов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В абзаце 5 пункта 2 («малые формы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хозяйствования») исключить следующие слова:</a:t>
                      </a:r>
                    </a:p>
                    <a:p>
                      <a:pPr algn="l"/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«(за исключением сельскохозяйственных кредитных потребительских кооперативов)»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335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 отборе уполномоченных банков Минсельхозом России в 2018 году включить критерий наличия у банка механизма упрощенного льготного кредитования сельскохозяйственных потребительских перерабатывающих кооперативов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подпункт «б» пункта 3(1)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«наличие специализированных кредитных продуктов и программ для организаций АПК» включить следующие слова: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«и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сельскохозяйственных потребительских перерабатывающих кооперативов для закупа сельскохозяйственного сырья»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69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Численность крестьянских (фермерских) хозяйств по предварительным итогам Всероссийской сельскохозяйственной переписи 2016 года</a:t>
            </a:r>
            <a:endParaRPr lang="ru-RU" sz="2000" b="1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0997740"/>
              </p:ext>
            </p:extLst>
          </p:nvPr>
        </p:nvGraphicFramePr>
        <p:xfrm>
          <a:off x="251520" y="1412776"/>
          <a:ext cx="8640960" cy="486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475626"/>
                <a:gridCol w="1818471"/>
                <a:gridCol w="1818471"/>
              </a:tblGrid>
              <a:tr h="7738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субъекта РФ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Всего, единиц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 расчете на 1000 человек населения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 расчете на 1000 человек сельского населения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</a:tr>
              <a:tr h="57115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Всего </a:t>
                      </a: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 Российской </a:t>
                      </a: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Федерации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136 558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557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Краснодарский </a:t>
                      </a: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край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9 991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</a:tr>
              <a:tr h="28557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Ставропольский </a:t>
                      </a: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край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9 941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</a:tr>
              <a:tr h="28557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Республика </a:t>
                      </a: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Дагестан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8 503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</a:tr>
              <a:tr h="28557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Ростовская </a:t>
                      </a: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7 172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</a:tr>
              <a:tr h="28557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Республика </a:t>
                      </a: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Башкортостан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4 032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</a:tr>
              <a:tr h="28557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Волгоградская </a:t>
                      </a: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3 722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</a:tr>
              <a:tr h="28557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Республика </a:t>
                      </a: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Татарстан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2 978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</a:tr>
              <a:tr h="285579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Республика </a:t>
                      </a: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Саха (Якутия)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2 926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12" marR="9212" marT="921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284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121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Численность личных подсобных хозяйств населения по предварительным итогам Всероссийской сельскохозяйственной переписи 2016 года</a:t>
            </a:r>
            <a:endParaRPr lang="ru-RU" sz="2000" b="1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2603018"/>
              </p:ext>
            </p:extLst>
          </p:nvPr>
        </p:nvGraphicFramePr>
        <p:xfrm>
          <a:off x="323529" y="1628800"/>
          <a:ext cx="8568949" cy="386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5"/>
                <a:gridCol w="1800200"/>
                <a:gridCol w="2016224"/>
                <a:gridCol w="2088230"/>
              </a:tblGrid>
              <a:tr h="5334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ЛПХ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Общая площадь земли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среднем на 1 хозяйство, га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 v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Всего,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расчете на 1000 человек населения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Российская </a:t>
                      </a:r>
                    </a:p>
                    <a:p>
                      <a:pPr algn="l" rtl="0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Федерация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18 242 900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055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Дальневосточный </a:t>
                      </a:r>
                    </a:p>
                    <a:p>
                      <a:pPr algn="l" rtl="0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федеральный </a:t>
                      </a: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округ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559 201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Республика </a:t>
                      </a:r>
                    </a:p>
                    <a:p>
                      <a:pPr algn="l" rtl="0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Саха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(Якутия) 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97 631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405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4464496" cy="19442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Численность сельскохозяйственных потребительских кооперативов</a:t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Республике Саха (Якутия)</a:t>
            </a:r>
            <a:r>
              <a:rPr lang="ru-RU" sz="2000" b="1" dirty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на 01 января 2017 года</a:t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(всего –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223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единицы)</a:t>
            </a:r>
            <a:endParaRPr lang="ru-RU" sz="2000" b="1" dirty="0">
              <a:solidFill>
                <a:srgbClr val="C0000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8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99992" y="404664"/>
            <a:ext cx="4439816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Численность </a:t>
            </a:r>
            <a:r>
              <a:rPr lang="ru-RU" sz="2000" b="1" u="sng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членов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сельскохозяйственных потребительских кооперативов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Республике Саха (Якутия)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на 01 января 2017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0985950"/>
              </p:ext>
            </p:extLst>
          </p:nvPr>
        </p:nvGraphicFramePr>
        <p:xfrm>
          <a:off x="4499992" y="2467919"/>
          <a:ext cx="4439816" cy="276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103">
                  <a:extLst>
                    <a:ext uri="{9D8B030D-6E8A-4147-A177-3AD203B41FA5}">
                      <a16:colId xmlns:a16="http://schemas.microsoft.com/office/drawing/2014/main" xmlns="" val="2897151208"/>
                    </a:ext>
                  </a:extLst>
                </a:gridCol>
                <a:gridCol w="1570713">
                  <a:extLst>
                    <a:ext uri="{9D8B030D-6E8A-4147-A177-3AD203B41FA5}">
                      <a16:colId xmlns:a16="http://schemas.microsoft.com/office/drawing/2014/main" xmlns="" val="332507565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членов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Численность, единиц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5670171"/>
                  </a:ext>
                </a:extLst>
              </a:tr>
              <a:tr h="45144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48 902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4738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Граждане,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ведущие ЛПХ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46 576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976174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и индивидуальные предприниматели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4532477"/>
                  </a:ext>
                </a:extLst>
              </a:tr>
              <a:tr h="43762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1 347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419618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0145921"/>
              </p:ext>
            </p:extLst>
          </p:nvPr>
        </p:nvGraphicFramePr>
        <p:xfrm>
          <a:off x="0" y="1556792"/>
          <a:ext cx="471601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4121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8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16632"/>
            <a:ext cx="8688288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Количество сельскохозяйственных производственных кооперативов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Республике Саха (Якутия) на 01 января 2017 года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2662459"/>
              </p:ext>
            </p:extLst>
          </p:nvPr>
        </p:nvGraphicFramePr>
        <p:xfrm>
          <a:off x="395536" y="1268760"/>
          <a:ext cx="85442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9364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Доля сельского населения в общей численности населения, в % (на начало года)</a:t>
            </a:r>
            <a:endParaRPr lang="ru-RU" sz="2400" b="1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7471274"/>
              </p:ext>
            </p:extLst>
          </p:nvPr>
        </p:nvGraphicFramePr>
        <p:xfrm>
          <a:off x="179512" y="931068"/>
          <a:ext cx="8784976" cy="581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581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3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Основные показатели скотоводства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Дальневосточном федеральном округе за 2016 год</a:t>
            </a:r>
            <a:endParaRPr lang="ru-RU" sz="2400" b="1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908720"/>
            <a:ext cx="4235624" cy="2816678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4580488"/>
              </p:ext>
            </p:extLst>
          </p:nvPr>
        </p:nvGraphicFramePr>
        <p:xfrm>
          <a:off x="185606" y="1196752"/>
          <a:ext cx="8877299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73550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17117</TotalTime>
  <Words>2080</Words>
  <Application>Microsoft Office PowerPoint</Application>
  <PresentationFormat>Экран (4:3)</PresentationFormat>
  <Paragraphs>629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Исполнительная</vt:lpstr>
      <vt:lpstr>Слайд 1</vt:lpstr>
      <vt:lpstr>Слайд 2</vt:lpstr>
      <vt:lpstr>Структура валовой продукции сельского хозяйства за 2016 год по категориям хозяйств  (в % к итогу)</vt:lpstr>
      <vt:lpstr>Численность крестьянских (фермерских) хозяйств по предварительным итогам Всероссийской сельскохозяйственной переписи 2016 года</vt:lpstr>
      <vt:lpstr>Численность личных подсобных хозяйств населения по предварительным итогам Всероссийской сельскохозяйственной переписи 2016 года</vt:lpstr>
      <vt:lpstr>Численность сельскохозяйственных потребительских кооперативов в Республике Саха (Якутия)  на 01 января 2017 года (всего – 223 единицы)</vt:lpstr>
      <vt:lpstr>Слайд 7</vt:lpstr>
      <vt:lpstr>Доля сельского населения в общей численности населения, в % (на начало года)</vt:lpstr>
      <vt:lpstr>Основные показатели скотоводства в  Дальневосточном федеральном округе за 2016 год</vt:lpstr>
      <vt:lpstr>Поголовье лошадей в Российской Федерации  на 01 января 2017 года, тыс. голов</vt:lpstr>
      <vt:lpstr>Слайд 11</vt:lpstr>
      <vt:lpstr>Слайд 12</vt:lpstr>
      <vt:lpstr>Слайд 13</vt:lpstr>
      <vt:lpstr>Слайд 14</vt:lpstr>
      <vt:lpstr>Слайд 15</vt:lpstr>
      <vt:lpstr>Динамика объема реализации и заготовки  молока в Республике Саха (Якутия) (тысяч тонн)</vt:lpstr>
      <vt:lpstr>Сравнение ставки господдержки из бюджета РС(Я)  на заготовку 1 кг сырого молока со средними потребительскими ценами в РС(Я) (рублей)</vt:lpstr>
      <vt:lpstr>Объем поддержки заготовки молока  в Республике Саха (Якутия) (млн. рублей)</vt:lpstr>
      <vt:lpstr>Слайд 19</vt:lpstr>
      <vt:lpstr>Слайд 20</vt:lpstr>
      <vt:lpstr>Уровень самообеспечения  Республики Саха (Якутия) основными видами сельскохозяйственной продукции (в процентах)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stroy07</dc:creator>
  <cp:lastModifiedBy>mcx</cp:lastModifiedBy>
  <cp:revision>904</cp:revision>
  <cp:lastPrinted>2017-11-15T05:08:12Z</cp:lastPrinted>
  <dcterms:created xsi:type="dcterms:W3CDTF">2014-06-25T00:17:44Z</dcterms:created>
  <dcterms:modified xsi:type="dcterms:W3CDTF">2017-11-17T05:51:35Z</dcterms:modified>
</cp:coreProperties>
</file>